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mp4" ContentType="video/unknown"/>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p:cViewPr varScale="1">
        <p:scale>
          <a:sx n="105" d="100"/>
          <a:sy n="105" d="100"/>
        </p:scale>
        <p:origin x="-768"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5EFE7-1F78-47E4-ACAB-99ED886691C9}" type="datetimeFigureOut">
              <a:rPr lang="en-US" smtClean="0"/>
              <a:t>6/9/14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686251-E162-4C42-BAEF-297C4DFD2DA3}" type="slidenum">
              <a:rPr lang="en-US" smtClean="0"/>
              <a:t>‹#›</a:t>
            </a:fld>
            <a:endParaRPr lang="en-US"/>
          </a:p>
        </p:txBody>
      </p:sp>
    </p:spTree>
    <p:extLst>
      <p:ext uri="{BB962C8B-B14F-4D97-AF65-F5344CB8AC3E}">
        <p14:creationId xmlns:p14="http://schemas.microsoft.com/office/powerpoint/2010/main" val="6441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Chris, I’m the corporate</a:t>
            </a:r>
            <a:r>
              <a:rPr lang="en-US" baseline="0" dirty="0" smtClean="0"/>
              <a:t> relations manager for the ACM.   Part of the job is raising money but another important part is doing my best to get all of you the jobs you want.  Last semester, before I was in this role, I talked to several people who had interviews, particularly with Microsoft.   They would tell me, “Hey I have an interview on Friday, what should I know?” I would tell them how the interviews work and answer questions to the best of my ability but inevitably I would have to tell them:</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a:t>
            </a:fld>
            <a:endParaRPr lang="en-US"/>
          </a:p>
        </p:txBody>
      </p:sp>
    </p:spTree>
    <p:extLst>
      <p:ext uri="{BB962C8B-B14F-4D97-AF65-F5344CB8AC3E}">
        <p14:creationId xmlns:p14="http://schemas.microsoft.com/office/powerpoint/2010/main" val="831040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 overflow is a social question</a:t>
            </a:r>
            <a:r>
              <a:rPr lang="en-US" baseline="0" dirty="0" smtClean="0"/>
              <a:t> and answer site focused on computer science.  As you ask good questions or provide good answers you gain badges and reputation, which have become a measure of respect within certain computer science communities.  With </a:t>
            </a:r>
            <a:r>
              <a:rPr lang="en-US" baseline="0" dirty="0" err="1" smtClean="0"/>
              <a:t>github</a:t>
            </a:r>
            <a:r>
              <a:rPr lang="en-US" baseline="0" dirty="0" smtClean="0"/>
              <a:t> and </a:t>
            </a:r>
            <a:r>
              <a:rPr lang="en-US" baseline="0" dirty="0" err="1" smtClean="0"/>
              <a:t>stackoverflow</a:t>
            </a:r>
            <a:r>
              <a:rPr lang="en-US" baseline="0" dirty="0" smtClean="0"/>
              <a:t> profiles you’ll be off to a good start building an online presence.  The next step and to enter community events relevant to your interests.</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10</a:t>
            </a:fld>
            <a:endParaRPr lang="en-US"/>
          </a:p>
        </p:txBody>
      </p:sp>
    </p:spTree>
    <p:extLst>
      <p:ext uri="{BB962C8B-B14F-4D97-AF65-F5344CB8AC3E}">
        <p14:creationId xmlns:p14="http://schemas.microsoft.com/office/powerpoint/2010/main" val="2938652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selection</a:t>
            </a:r>
            <a:r>
              <a:rPr lang="en-US" baseline="0" dirty="0" smtClean="0"/>
              <a:t> of events you can attend right here on campus.  Each will take only a day of your time and you’ll have something great to add to your resume for it.  Of course these events aren’t exclusive to </a:t>
            </a:r>
            <a:r>
              <a:rPr lang="en-US" baseline="0" dirty="0" err="1" smtClean="0"/>
              <a:t>penn</a:t>
            </a:r>
            <a:r>
              <a:rPr lang="en-US" baseline="0" dirty="0" smtClean="0"/>
              <a:t> state.</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11</a:t>
            </a:fld>
            <a:endParaRPr lang="en-US"/>
          </a:p>
        </p:txBody>
      </p:sp>
    </p:spTree>
    <p:extLst>
      <p:ext uri="{BB962C8B-B14F-4D97-AF65-F5344CB8AC3E}">
        <p14:creationId xmlns:p14="http://schemas.microsoft.com/office/powerpoint/2010/main" val="1250174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Events like this are not only</a:t>
            </a:r>
            <a:r>
              <a:rPr lang="en-US" baseline="0" dirty="0" smtClean="0"/>
              <a:t> good experiences, they’re great for your resume, great for networking, and expose you to the culture of the computer science community outside of </a:t>
            </a:r>
            <a:r>
              <a:rPr lang="en-US" baseline="0" dirty="0" err="1" smtClean="0"/>
              <a:t>penn</a:t>
            </a:r>
            <a:r>
              <a:rPr lang="en-US" baseline="0" dirty="0" smtClean="0"/>
              <a:t> state.</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12</a:t>
            </a:fld>
            <a:endParaRPr lang="en-US"/>
          </a:p>
        </p:txBody>
      </p:sp>
    </p:spTree>
    <p:extLst>
      <p:ext uri="{BB962C8B-B14F-4D97-AF65-F5344CB8AC3E}">
        <p14:creationId xmlns:p14="http://schemas.microsoft.com/office/powerpoint/2010/main" val="3102823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we’ve talked</a:t>
            </a:r>
            <a:r>
              <a:rPr lang="en-US" baseline="0" dirty="0" smtClean="0"/>
              <a:t> about things you can do to become part of the larger computer science community, and these will make you a better program by getting you engaged and excited.  You’ll learn a lot via osmosis alone but you may want more.  Almost all of you will work as a software engineer of some form.  However, you’re studying computer science and there is a gap between understanding the theory of computation and being able to implement systems in the real world.  Professors here are ill equipped to help you even if they wanted to, our staff is comprised almost entirely of academics, you can count on one hand the number who have worked in industry.   This leaves you to fill in many gaps on your own.  Thankfully in the information age there are great resources for doing so.</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13</a:t>
            </a:fld>
            <a:endParaRPr lang="en-US"/>
          </a:p>
        </p:txBody>
      </p:sp>
    </p:spTree>
    <p:extLst>
      <p:ext uri="{BB962C8B-B14F-4D97-AF65-F5344CB8AC3E}">
        <p14:creationId xmlns:p14="http://schemas.microsoft.com/office/powerpoint/2010/main" val="10460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Udactiy</a:t>
            </a:r>
            <a:r>
              <a:rPr lang="en-US" dirty="0" smtClean="0"/>
              <a:t> contains</a:t>
            </a:r>
            <a:r>
              <a:rPr lang="en-US" baseline="0" dirty="0" smtClean="0"/>
              <a:t> college style classes taught by world class professors and instructors.  It was founded by Sebastian </a:t>
            </a:r>
            <a:r>
              <a:rPr lang="en-US" baseline="0" dirty="0" err="1" smtClean="0"/>
              <a:t>Thurn</a:t>
            </a:r>
            <a:r>
              <a:rPr lang="en-US" baseline="0" dirty="0" smtClean="0"/>
              <a:t> of </a:t>
            </a:r>
            <a:r>
              <a:rPr lang="en-US" baseline="0" dirty="0" err="1" smtClean="0"/>
              <a:t>Standford</a:t>
            </a:r>
            <a:r>
              <a:rPr lang="en-US" baseline="0" dirty="0" smtClean="0"/>
              <a:t> and Dave Evans of the University of </a:t>
            </a:r>
            <a:r>
              <a:rPr lang="en-US" baseline="0" dirty="0" err="1" smtClean="0"/>
              <a:t>Virgina</a:t>
            </a:r>
            <a:r>
              <a:rPr lang="en-US" baseline="0" dirty="0" smtClean="0"/>
              <a:t>.  Above are eight courses either missing from or vastly improving upon the Penn State curriculum that I would recommend to all of you but their selection is much larger.   They just added the ability to receive certificates for the courses you complete and their ultimate goal is accreditation.  </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14</a:t>
            </a:fld>
            <a:endParaRPr lang="en-US"/>
          </a:p>
        </p:txBody>
      </p:sp>
    </p:spTree>
    <p:extLst>
      <p:ext uri="{BB962C8B-B14F-4D97-AF65-F5344CB8AC3E}">
        <p14:creationId xmlns:p14="http://schemas.microsoft.com/office/powerpoint/2010/main" val="4180860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academy is a great site to check out if</a:t>
            </a:r>
            <a:r>
              <a:rPr lang="en-US" baseline="0" dirty="0" smtClean="0"/>
              <a:t> you want to pick up a new language.   They have tutorials and learned exercises for most major programming languages.</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15</a:t>
            </a:fld>
            <a:endParaRPr lang="en-US"/>
          </a:p>
        </p:txBody>
      </p:sp>
    </p:spTree>
    <p:extLst>
      <p:ext uri="{BB962C8B-B14F-4D97-AF65-F5344CB8AC3E}">
        <p14:creationId xmlns:p14="http://schemas.microsoft.com/office/powerpoint/2010/main" val="355048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Khan Academy,</a:t>
            </a:r>
            <a:r>
              <a:rPr lang="en-US" baseline="0" dirty="0" smtClean="0"/>
              <a:t> a site I’d recommend to even non computer scientists just launch a pretty cool computer science section that’s well worth checking out.  I linked the founder Salman Khan’s TED talk at the bottom of the slide.  It’s about the backstory of how the website came to be and is an excellent talk.</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16</a:t>
            </a:fld>
            <a:endParaRPr lang="en-US"/>
          </a:p>
        </p:txBody>
      </p:sp>
    </p:spTree>
    <p:extLst>
      <p:ext uri="{BB962C8B-B14F-4D97-AF65-F5344CB8AC3E}">
        <p14:creationId xmlns:p14="http://schemas.microsoft.com/office/powerpoint/2010/main" val="1512030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there are many books people will tell sa</a:t>
            </a:r>
            <a:r>
              <a:rPr lang="en-US" baseline="0" dirty="0" smtClean="0"/>
              <a:t>y you “need to read”.  I’ve included three here that are both very well respected and very accessible to college students. The first Code Complete focuses on the mechanics of being a software developer, the second “Pragmatic Programmer” talks about the mentality a software developer needs to be successful, almost in a </a:t>
            </a:r>
            <a:r>
              <a:rPr lang="en-US" baseline="0" dirty="0" err="1" smtClean="0"/>
              <a:t>zen</a:t>
            </a:r>
            <a:r>
              <a:rPr lang="en-US" baseline="0" dirty="0" smtClean="0"/>
              <a:t> manner.  The final book Don’t Make Me Think talks about user interface design, an often overlooked topic but a very important one.  </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17</a:t>
            </a:fld>
            <a:endParaRPr lang="en-US"/>
          </a:p>
        </p:txBody>
      </p:sp>
    </p:spTree>
    <p:extLst>
      <p:ext uri="{BB962C8B-B14F-4D97-AF65-F5344CB8AC3E}">
        <p14:creationId xmlns:p14="http://schemas.microsoft.com/office/powerpoint/2010/main" val="4217629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Douglas</a:t>
            </a:r>
            <a:r>
              <a:rPr lang="en-US" baseline="0" dirty="0" smtClean="0"/>
              <a:t> </a:t>
            </a:r>
            <a:r>
              <a:rPr lang="en-US" baseline="0" dirty="0" err="1" smtClean="0"/>
              <a:t>Crockford</a:t>
            </a:r>
            <a:r>
              <a:rPr lang="en-US" baseline="0" dirty="0" smtClean="0"/>
              <a:t> is considered the father of modern </a:t>
            </a:r>
            <a:r>
              <a:rPr lang="en-US" baseline="0" dirty="0" err="1" smtClean="0"/>
              <a:t>javascript</a:t>
            </a:r>
            <a:r>
              <a:rPr lang="en-US" baseline="0" dirty="0" smtClean="0"/>
              <a:t>, he’s somewhat of a programming legend and his talks on </a:t>
            </a:r>
            <a:r>
              <a:rPr lang="en-US" baseline="0" dirty="0" err="1" smtClean="0"/>
              <a:t>Javascript</a:t>
            </a:r>
            <a:r>
              <a:rPr lang="en-US" baseline="0" dirty="0" smtClean="0"/>
              <a:t> have become canonical.  You can watch them all if you want to become a </a:t>
            </a:r>
            <a:r>
              <a:rPr lang="en-US" baseline="0" dirty="0" err="1" smtClean="0"/>
              <a:t>javascript</a:t>
            </a:r>
            <a:r>
              <a:rPr lang="en-US" baseline="0" dirty="0" smtClean="0"/>
              <a:t> master but everyone should watch the first episode where he covers a concise history of computer programming better than most people I’ve seen.</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18</a:t>
            </a:fld>
            <a:endParaRPr lang="en-US"/>
          </a:p>
        </p:txBody>
      </p:sp>
    </p:spTree>
    <p:extLst>
      <p:ext uri="{BB962C8B-B14F-4D97-AF65-F5344CB8AC3E}">
        <p14:creationId xmlns:p14="http://schemas.microsoft.com/office/powerpoint/2010/main" val="263353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you’ve followed the advice in the preceding slides, you’re far ahead of most college students.  To wrap things up I want to talk about two good resources for keeping your skills sharp.</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19</a:t>
            </a:fld>
            <a:endParaRPr lang="en-US"/>
          </a:p>
        </p:txBody>
      </p:sp>
    </p:spTree>
    <p:extLst>
      <p:ext uri="{BB962C8B-B14F-4D97-AF65-F5344CB8AC3E}">
        <p14:creationId xmlns:p14="http://schemas.microsoft.com/office/powerpoint/2010/main" val="3846336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you can do in the next 48 hours will dramatically</a:t>
            </a:r>
            <a:r>
              <a:rPr lang="en-US" baseline="0" dirty="0" smtClean="0"/>
              <a:t> change the outcome of your interview.  It won’t.  Because like an athlete the night before a tryout, you can get enough sleep or eat a good breakfast but ultimately it is the years of training and experience prior to this that prepared you.  You won’t achieve a higher physical prowess in a two days or even two weeks, just as you won’t achieve a significantly greater technical competency.  </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2</a:t>
            </a:fld>
            <a:endParaRPr lang="en-US"/>
          </a:p>
        </p:txBody>
      </p:sp>
    </p:spTree>
    <p:extLst>
      <p:ext uri="{BB962C8B-B14F-4D97-AF65-F5344CB8AC3E}">
        <p14:creationId xmlns:p14="http://schemas.microsoft.com/office/powerpoint/2010/main" val="717314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Joel is a former program manager from Microsoft and writes</a:t>
            </a:r>
            <a:r>
              <a:rPr lang="en-US" baseline="0" dirty="0" smtClean="0"/>
              <a:t> an excellent blog about software development.  He’s also written several books about how to recruit and interview programmers so there’s a good chance at least one of the people you talk to during your interview </a:t>
            </a:r>
            <a:r>
              <a:rPr lang="en-US" baseline="0" dirty="0" err="1" smtClean="0"/>
              <a:t>procress</a:t>
            </a:r>
            <a:r>
              <a:rPr lang="en-US" baseline="0" dirty="0" smtClean="0"/>
              <a:t> will have read his books.</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20</a:t>
            </a:fld>
            <a:endParaRPr lang="en-US"/>
          </a:p>
        </p:txBody>
      </p:sp>
    </p:spTree>
    <p:extLst>
      <p:ext uri="{BB962C8B-B14F-4D97-AF65-F5344CB8AC3E}">
        <p14:creationId xmlns:p14="http://schemas.microsoft.com/office/powerpoint/2010/main" val="263803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 subscribe to a newsletter called Coder Weekly and I’ve found it very worthwhile.  It</a:t>
            </a:r>
            <a:r>
              <a:rPr lang="en-US" baseline="0" dirty="0" smtClean="0"/>
              <a:t>’s aimed at software developers, not end users and provides a nice concise list of interesting programming articles from the week.</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21</a:t>
            </a:fld>
            <a:endParaRPr lang="en-US"/>
          </a:p>
        </p:txBody>
      </p:sp>
    </p:spTree>
    <p:extLst>
      <p:ext uri="{BB962C8B-B14F-4D97-AF65-F5344CB8AC3E}">
        <p14:creationId xmlns:p14="http://schemas.microsoft.com/office/powerpoint/2010/main" val="29285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peter </a:t>
            </a:r>
            <a:r>
              <a:rPr lang="en-US" dirty="0" err="1" smtClean="0"/>
              <a:t>norvig</a:t>
            </a:r>
            <a:r>
              <a:rPr lang="en-US" dirty="0" smtClean="0"/>
              <a:t> the director of</a:t>
            </a:r>
            <a:r>
              <a:rPr lang="en-US" baseline="0" dirty="0" smtClean="0"/>
              <a:t> research at </a:t>
            </a:r>
            <a:r>
              <a:rPr lang="en-US" baseline="0" dirty="0" err="1" smtClean="0"/>
              <a:t>google</a:t>
            </a:r>
            <a:r>
              <a:rPr lang="en-US" baseline="0" dirty="0" smtClean="0"/>
              <a:t>.   He wrote an excellent article on this topic.  I’m going to paraphrase but it’s well worth reading in whole.</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3</a:t>
            </a:fld>
            <a:endParaRPr lang="en-US"/>
          </a:p>
        </p:txBody>
      </p:sp>
    </p:spTree>
    <p:extLst>
      <p:ext uri="{BB962C8B-B14F-4D97-AF65-F5344CB8AC3E}">
        <p14:creationId xmlns:p14="http://schemas.microsoft.com/office/powerpoint/2010/main" val="2564443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essay</a:t>
            </a:r>
            <a:r>
              <a:rPr lang="en-US" baseline="0" dirty="0" smtClean="0"/>
              <a:t> Peter addresses the rise of books that claim to “Teach you programing in 7 days or 48 hours”.  He explains that software development, like any other skill takes years of contentious practice.  He goes further to state that simply practices isn’t enough…you have to do it properly.   So what does he suggest?</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4</a:t>
            </a:fld>
            <a:endParaRPr lang="en-US"/>
          </a:p>
        </p:txBody>
      </p:sp>
    </p:spTree>
    <p:extLst>
      <p:ext uri="{BB962C8B-B14F-4D97-AF65-F5344CB8AC3E}">
        <p14:creationId xmlns:p14="http://schemas.microsoft.com/office/powerpoint/2010/main" val="407324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three touch</a:t>
            </a:r>
            <a:r>
              <a:rPr lang="en-US" baseline="0" dirty="0" smtClean="0"/>
              <a:t> on something we don’t see often in school but will in the real world.  The next two are about diversity knowing several languages will help you appreciate the differences between them and give you a wider array of tools with which to solve problems.  Understanding more about not just programming but the physical architecture of computers, the protocols they use to communicate, and the theory on top of which they are built will help you solve you challenges in a more holistic way and avoid problems you may have otherwise been blind to.  We’ll talk about the final two points in succession.  Let’s start with being involved in the standards bodies and why it’s a good idea.</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5</a:t>
            </a:fld>
            <a:endParaRPr lang="en-US"/>
          </a:p>
        </p:txBody>
      </p:sp>
    </p:spTree>
    <p:extLst>
      <p:ext uri="{BB962C8B-B14F-4D97-AF65-F5344CB8AC3E}">
        <p14:creationId xmlns:p14="http://schemas.microsoft.com/office/powerpoint/2010/main" val="2211811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Greg</a:t>
            </a:r>
            <a:r>
              <a:rPr lang="en-US" baseline="0" dirty="0" smtClean="0"/>
              <a:t> Wilson, a professor at the University of Toronto.   He gave an amazing talk last year called, “What we actually know about software development, and why we believe it’s true.”  If there’s one thing you take away from our talk today it’s that you should go watch this talk.  He espouses a view of computer science that I promise will make you a better software developer.   I want to play just a small portion of the Q&amp;A that took place after the talk.</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6</a:t>
            </a:fld>
            <a:endParaRPr lang="en-US"/>
          </a:p>
        </p:txBody>
      </p:sp>
    </p:spTree>
    <p:extLst>
      <p:ext uri="{BB962C8B-B14F-4D97-AF65-F5344CB8AC3E}">
        <p14:creationId xmlns:p14="http://schemas.microsoft.com/office/powerpoint/2010/main" val="1838187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Awesome.</a:t>
            </a:r>
            <a:r>
              <a:rPr lang="en-US" baseline="0" dirty="0" smtClean="0"/>
              <a:t>   I’m not sure I have much to add to what he said, though I am preaching to the choir a little bit because you’re all here and thus ahead of many of your peers.  Let’s talk a little bit about getting excited about programming and how you can become more involved.</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7</a:t>
            </a:fld>
            <a:endParaRPr lang="en-US"/>
          </a:p>
        </p:txBody>
      </p:sp>
    </p:spTree>
    <p:extLst>
      <p:ext uri="{BB962C8B-B14F-4D97-AF65-F5344CB8AC3E}">
        <p14:creationId xmlns:p14="http://schemas.microsoft.com/office/powerpoint/2010/main" val="1435929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let’s</a:t>
            </a:r>
            <a:r>
              <a:rPr lang="en-US" baseline="0" dirty="0" smtClean="0"/>
              <a:t> talk about </a:t>
            </a:r>
            <a:r>
              <a:rPr lang="en-US" baseline="0" dirty="0" err="1" smtClean="0"/>
              <a:t>Github</a:t>
            </a:r>
            <a:r>
              <a:rPr lang="en-US" baseline="0" dirty="0" smtClean="0"/>
              <a:t>.  </a:t>
            </a:r>
            <a:r>
              <a:rPr lang="en-US" baseline="0" dirty="0" err="1" smtClean="0"/>
              <a:t>Git</a:t>
            </a:r>
            <a:r>
              <a:rPr lang="en-US" baseline="0" dirty="0" smtClean="0"/>
              <a:t> for those who don’t know is a version control system.  It’s a way to keep track of all the changes that happen to the files in a project over time.   There’s many benefits to doing this and I encourage all of you to start using version control with your personal projects.  </a:t>
            </a:r>
            <a:r>
              <a:rPr lang="en-US" baseline="0" dirty="0" err="1" smtClean="0"/>
              <a:t>Github</a:t>
            </a:r>
            <a:r>
              <a:rPr lang="en-US" baseline="0" dirty="0" smtClean="0"/>
              <a:t> is an online hosting site for your </a:t>
            </a:r>
            <a:r>
              <a:rPr lang="en-US" baseline="0" dirty="0" err="1" smtClean="0"/>
              <a:t>git</a:t>
            </a:r>
            <a:r>
              <a:rPr lang="en-US" baseline="0" dirty="0" smtClean="0"/>
              <a:t> repositories.  It allows you to store your code privately “in the could” or to make it open and accessible to anyone.  Everyone should go home tonight and set up a </a:t>
            </a:r>
            <a:r>
              <a:rPr lang="en-US" baseline="0" dirty="0" err="1" smtClean="0"/>
              <a:t>github</a:t>
            </a:r>
            <a:r>
              <a:rPr lang="en-US" baseline="0" dirty="0" smtClean="0"/>
              <a:t> profile.  The most common thing I hear when I say this is, “I don’t have anything to put on there”.   Well maybe, maybe not.   I’d say put the programs you’ve written for classes up.  At the very least you’ve shown that you’re capable of using version control and that you’re making an attempt to be part of the community at large.  There’s another important aspect of </a:t>
            </a:r>
            <a:r>
              <a:rPr lang="en-US" baseline="0" dirty="0" err="1" smtClean="0"/>
              <a:t>github</a:t>
            </a:r>
            <a:r>
              <a:rPr lang="en-US" baseline="0" dirty="0" smtClean="0"/>
              <a:t> however.</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8</a:t>
            </a:fld>
            <a:endParaRPr lang="en-US"/>
          </a:p>
        </p:txBody>
      </p:sp>
    </p:spTree>
    <p:extLst>
      <p:ext uri="{BB962C8B-B14F-4D97-AF65-F5344CB8AC3E}">
        <p14:creationId xmlns:p14="http://schemas.microsoft.com/office/powerpoint/2010/main" val="3780760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Github</a:t>
            </a:r>
            <a:r>
              <a:rPr lang="en-US" dirty="0" smtClean="0"/>
              <a:t> let’s yo</a:t>
            </a:r>
            <a:r>
              <a:rPr lang="en-US" baseline="0" dirty="0" smtClean="0"/>
              <a:t>u see other people code.  Find a project that seems interesting and try contributing to it.  Seeing how other people go about writing software will make you a better developer.  It will also teach you to read code, which is a huge part of a software developer’s daily job.  What if you encounter something you don’t understand or can’t find on Google?</a:t>
            </a:r>
            <a:endParaRPr lang="en-US" dirty="0"/>
          </a:p>
        </p:txBody>
      </p:sp>
      <p:sp>
        <p:nvSpPr>
          <p:cNvPr id="4" name="Slide Number Placeholder 3"/>
          <p:cNvSpPr>
            <a:spLocks noGrp="1"/>
          </p:cNvSpPr>
          <p:nvPr>
            <p:ph type="sldNum" sz="quarter" idx="10"/>
          </p:nvPr>
        </p:nvSpPr>
        <p:spPr/>
        <p:txBody>
          <a:bodyPr/>
          <a:lstStyle/>
          <a:p>
            <a:fld id="{5D686251-E162-4C42-BAEF-297C4DFD2DA3}" type="slidenum">
              <a:rPr lang="en-US" smtClean="0"/>
              <a:t>9</a:t>
            </a:fld>
            <a:endParaRPr lang="en-US"/>
          </a:p>
        </p:txBody>
      </p:sp>
    </p:spTree>
    <p:extLst>
      <p:ext uri="{BB962C8B-B14F-4D97-AF65-F5344CB8AC3E}">
        <p14:creationId xmlns:p14="http://schemas.microsoft.com/office/powerpoint/2010/main" val="74864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D200B3F0-A9BC-48CE-8EB6-ECE965069900}" type="datetimeFigureOut">
              <a:rPr lang="en-US" dirty="0"/>
              <a:pPr/>
              <a:t>6/9/14</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r>
              <a:rPr lang="en-US" dirty="0"/>
              <a:t>
              </a:t>
            </a:r>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F9FFFF-3106-4DDB-AA62-0C80862170D6}" type="datetimeFigureOut">
              <a:rPr lang="en-US" dirty="0"/>
              <a:t>6/9/14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DA38B7-AE95-4DC8-9A51-7A71F545B098}" type="datetimeFigureOut">
              <a:rPr lang="en-US" dirty="0"/>
              <a:t>6/9/14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F1EC2B-8188-4AC2-9F0D-8D09C51D505A}" type="datetimeFigureOut">
              <a:rPr lang="en-US" dirty="0"/>
              <a:t>6/9/14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12B75E-944F-430B-BE5F-C69FA8823C04}" type="datetimeFigureOut">
              <a:rPr lang="en-US" dirty="0"/>
              <a:t>6/9/14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AE0DC7-7F53-471C-A711-B3DA6F2535F3}" type="datetimeFigureOut">
              <a:rPr lang="en-US" dirty="0"/>
              <a:t>6/9/14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1F4C9D-4618-451D-80C1-6A376BB42AB4}" type="datetimeFigureOut">
              <a:rPr lang="en-US" dirty="0"/>
              <a:t>6/9/14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dirty="0"/>
              <a:t>6/9/14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dirty="0"/>
              <a:t>6/9/14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dirty="0"/>
              <a:t>6/9/14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4507B7-F2DC-4B2C-B14D-58A9766807A2}" type="datetimeFigureOut">
              <a:rPr lang="en-US" dirty="0"/>
              <a:t>6/9/14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dirty="0"/>
              <a:t>6/9/14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dirty="0"/>
              <a:t>6/9/14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dirty="0"/>
              <a:t>6/9/14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3D2D6-FCC2-425A-A4A7-8058E8C01CB1}" type="datetimeFigureOut">
              <a:rPr lang="en-US" dirty="0"/>
              <a:t>6/9/14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CF2683-E6E7-4CC3-9EEE-7854DD4F3545}" type="datetimeFigureOut">
              <a:rPr lang="en-US" dirty="0"/>
              <a:t>6/9/14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120F81-B39D-4CBB-8BF3-5D6E395D0F72}" type="datetimeFigureOut">
              <a:rPr lang="en-US" dirty="0"/>
              <a:t>6/9/14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64B320A-89BA-47B2-A525-92E8D10B06E4}" type="datetimeFigureOut">
              <a:rPr lang="en-US" dirty="0"/>
              <a:t>6/9/14</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tackoverflow.com/" TargetMode="External"/><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acm.psu.edu/codepsu" TargetMode="External"/><Relationship Id="rId4" Type="http://schemas.openxmlformats.org/officeDocument/2006/relationships/hyperlink" Target="https://www.hackerleague.org/hackathons/hackpsu" TargetMode="External"/><Relationship Id="rId5" Type="http://schemas.openxmlformats.org/officeDocument/2006/relationships/hyperlink" Target="http://acm.psu.edu/gamejam" TargetMode="Externa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pennapps.com/" TargetMode="External"/><Relationship Id="rId4" Type="http://schemas.openxmlformats.org/officeDocument/2006/relationships/hyperlink" Target="http://icpc.baylor.edu/" TargetMode="External"/><Relationship Id="rId5" Type="http://schemas.openxmlformats.org/officeDocument/2006/relationships/hyperlink" Target="http://hackny.org/" TargetMode="Externa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hyperlink" Target="http://www.udacity.com/" TargetMode="External"/><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codeacademy.com/" TargetMode="External"/><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www.khanacademy.org/cs" TargetMode="External"/><Relationship Id="rId4" Type="http://schemas.openxmlformats.org/officeDocument/2006/relationships/hyperlink" Target="http://on.ted.com/SalKhan" TargetMode="External"/><Relationship Id="rId5" Type="http://schemas.openxmlformats.org/officeDocument/2006/relationships/image" Target="../media/image24.png"/><Relationship Id="rId6" Type="http://schemas.openxmlformats.org/officeDocument/2006/relationships/image" Target="../media/image25.jpe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yuiblog.com/crockford/" TargetMode="External"/><Relationship Id="rId4" Type="http://schemas.openxmlformats.org/officeDocument/2006/relationships/image" Target="../media/image29.jpe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www.joelonsoftware.com/" TargetMode="External"/><Relationship Id="rId4" Type="http://schemas.openxmlformats.org/officeDocument/2006/relationships/image" Target="../media/image30.jpe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coderweekly.com/" TargetMode="External"/><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hyperlink" Target="http://norvig.com/21-days.html" TargetMode="External"/><Relationship Id="rId4" Type="http://schemas.openxmlformats.org/officeDocument/2006/relationships/image" Target="../media/image2.jpe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 TargetMode="External"/><Relationship Id="rId4" Type="http://schemas.openxmlformats.org/officeDocument/2006/relationships/image" Target="../media/image5.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Software Engineering Lifestyle</a:t>
            </a:r>
            <a:endParaRPr lang="en-US" sz="4400" dirty="0"/>
          </a:p>
        </p:txBody>
      </p:sp>
      <p:sp>
        <p:nvSpPr>
          <p:cNvPr id="3" name="Subtitle 2"/>
          <p:cNvSpPr>
            <a:spLocks noGrp="1"/>
          </p:cNvSpPr>
          <p:nvPr>
            <p:ph type="subTitle" idx="1"/>
          </p:nvPr>
        </p:nvSpPr>
        <p:spPr/>
        <p:txBody>
          <a:bodyPr/>
          <a:lstStyle/>
          <a:p>
            <a:r>
              <a:rPr lang="en-US" dirty="0" smtClean="0"/>
              <a:t>Becoming part of the larger community</a:t>
            </a:r>
            <a:endParaRPr lang="en-US" dirty="0"/>
          </a:p>
        </p:txBody>
      </p:sp>
    </p:spTree>
    <p:extLst>
      <p:ext uri="{BB962C8B-B14F-4D97-AF65-F5344CB8AC3E}">
        <p14:creationId xmlns:p14="http://schemas.microsoft.com/office/powerpoint/2010/main" val="98868803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907" y="1693332"/>
            <a:ext cx="4278064" cy="1735668"/>
          </a:xfrm>
        </p:spPr>
        <p:txBody>
          <a:bodyPr>
            <a:noAutofit/>
          </a:bodyPr>
          <a:lstStyle/>
          <a:p>
            <a:r>
              <a:rPr lang="en-US" dirty="0" smtClean="0"/>
              <a:t>Create a Stack Overflow account</a:t>
            </a:r>
            <a:endParaRPr lang="en-US" dirty="0"/>
          </a:p>
        </p:txBody>
      </p:sp>
      <p:sp>
        <p:nvSpPr>
          <p:cNvPr id="4" name="Text Placeholder 3"/>
          <p:cNvSpPr>
            <a:spLocks noGrp="1"/>
          </p:cNvSpPr>
          <p:nvPr>
            <p:ph type="body" sz="half" idx="2"/>
          </p:nvPr>
        </p:nvSpPr>
        <p:spPr>
          <a:xfrm>
            <a:off x="1154954" y="3657600"/>
            <a:ext cx="4091959" cy="1371600"/>
          </a:xfrm>
        </p:spPr>
        <p:txBody>
          <a:bodyPr>
            <a:normAutofit/>
          </a:bodyPr>
          <a:lstStyle/>
          <a:p>
            <a:r>
              <a:rPr lang="en-US" sz="2400" dirty="0">
                <a:hlinkClick r:id="rId3"/>
              </a:rPr>
              <a:t>http://stackoverflow.com/</a:t>
            </a:r>
            <a:endParaRPr lang="en-US" sz="2400" dirty="0"/>
          </a:p>
        </p:txBody>
      </p:sp>
      <p:pic>
        <p:nvPicPr>
          <p:cNvPr id="5124" name="Picture 4" descr="http://cdn.sstatic.net/stackexchange/img/logos/so/so-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543" y="2107689"/>
            <a:ext cx="6284232" cy="187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8113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Penn State Events</a:t>
            </a:r>
            <a:endParaRPr lang="en-US" dirty="0"/>
          </a:p>
        </p:txBody>
      </p:sp>
      <p:sp>
        <p:nvSpPr>
          <p:cNvPr id="3" name="Text Placeholder 2"/>
          <p:cNvSpPr>
            <a:spLocks noGrp="1"/>
          </p:cNvSpPr>
          <p:nvPr>
            <p:ph type="body" idx="1"/>
          </p:nvPr>
        </p:nvSpPr>
        <p:spPr/>
        <p:txBody>
          <a:bodyPr/>
          <a:lstStyle/>
          <a:p>
            <a:pPr algn="ctr"/>
            <a:r>
              <a:rPr lang="en-US" dirty="0" err="1" smtClean="0"/>
              <a:t>CodePSU</a:t>
            </a:r>
            <a:endParaRPr lang="en-US" dirty="0"/>
          </a:p>
        </p:txBody>
      </p:sp>
      <p:sp>
        <p:nvSpPr>
          <p:cNvPr id="5" name="Text Placeholder 4"/>
          <p:cNvSpPr>
            <a:spLocks noGrp="1"/>
          </p:cNvSpPr>
          <p:nvPr>
            <p:ph type="body" sz="half" idx="18"/>
          </p:nvPr>
        </p:nvSpPr>
        <p:spPr/>
        <p:txBody>
          <a:bodyPr/>
          <a:lstStyle/>
          <a:p>
            <a:pPr algn="ctr"/>
            <a:r>
              <a:rPr lang="en-US" dirty="0">
                <a:hlinkClick r:id="rId3"/>
              </a:rPr>
              <a:t>http://acm.psu.edu/codepsu</a:t>
            </a:r>
            <a:endParaRPr lang="en-US" dirty="0"/>
          </a:p>
        </p:txBody>
      </p:sp>
      <p:sp>
        <p:nvSpPr>
          <p:cNvPr id="6" name="Text Placeholder 5"/>
          <p:cNvSpPr>
            <a:spLocks noGrp="1"/>
          </p:cNvSpPr>
          <p:nvPr>
            <p:ph type="body" sz="quarter" idx="3"/>
          </p:nvPr>
        </p:nvSpPr>
        <p:spPr/>
        <p:txBody>
          <a:bodyPr/>
          <a:lstStyle/>
          <a:p>
            <a:pPr algn="ctr"/>
            <a:r>
              <a:rPr lang="en-US" dirty="0" smtClean="0"/>
              <a:t>Hack PSU</a:t>
            </a:r>
            <a:endParaRPr lang="en-US" dirty="0"/>
          </a:p>
        </p:txBody>
      </p:sp>
      <p:sp>
        <p:nvSpPr>
          <p:cNvPr id="8" name="Text Placeholder 7"/>
          <p:cNvSpPr>
            <a:spLocks noGrp="1"/>
          </p:cNvSpPr>
          <p:nvPr>
            <p:ph type="body" sz="half" idx="19"/>
          </p:nvPr>
        </p:nvSpPr>
        <p:spPr/>
        <p:txBody>
          <a:bodyPr>
            <a:normAutofit/>
          </a:bodyPr>
          <a:lstStyle/>
          <a:p>
            <a:r>
              <a:rPr lang="en-US" sz="1450" dirty="0">
                <a:hlinkClick r:id="rId4"/>
              </a:rPr>
              <a:t>https://www.hackerleague.org/hackathons/hackpsu</a:t>
            </a:r>
            <a:endParaRPr lang="en-US" sz="1450" dirty="0"/>
          </a:p>
        </p:txBody>
      </p:sp>
      <p:sp>
        <p:nvSpPr>
          <p:cNvPr id="9" name="Text Placeholder 8"/>
          <p:cNvSpPr>
            <a:spLocks noGrp="1"/>
          </p:cNvSpPr>
          <p:nvPr>
            <p:ph type="body" sz="quarter" idx="13"/>
          </p:nvPr>
        </p:nvSpPr>
        <p:spPr/>
        <p:txBody>
          <a:bodyPr/>
          <a:lstStyle/>
          <a:p>
            <a:pPr algn="ctr"/>
            <a:r>
              <a:rPr lang="en-US" dirty="0" smtClean="0"/>
              <a:t>PSU Game Jam</a:t>
            </a:r>
            <a:endParaRPr lang="en-US" dirty="0"/>
          </a:p>
        </p:txBody>
      </p:sp>
      <p:sp>
        <p:nvSpPr>
          <p:cNvPr id="11" name="Text Placeholder 10"/>
          <p:cNvSpPr>
            <a:spLocks noGrp="1"/>
          </p:cNvSpPr>
          <p:nvPr>
            <p:ph type="body" sz="half" idx="20"/>
          </p:nvPr>
        </p:nvSpPr>
        <p:spPr/>
        <p:txBody>
          <a:bodyPr/>
          <a:lstStyle/>
          <a:p>
            <a:pPr algn="ctr"/>
            <a:r>
              <a:rPr lang="en-US" dirty="0">
                <a:hlinkClick r:id="rId5"/>
              </a:rPr>
              <a:t>http://acm.psu.edu/gamejam</a:t>
            </a:r>
            <a:endParaRPr lang="en-US" dirty="0"/>
          </a:p>
        </p:txBody>
      </p:sp>
      <p:pic>
        <p:nvPicPr>
          <p:cNvPr id="13" name="Picture 12"/>
          <p:cNvPicPr>
            <a:picLocks noChangeAspect="1"/>
          </p:cNvPicPr>
          <p:nvPr/>
        </p:nvPicPr>
        <p:blipFill>
          <a:blip r:embed="rId6"/>
          <a:stretch>
            <a:fillRect/>
          </a:stretch>
        </p:blipFill>
        <p:spPr>
          <a:xfrm>
            <a:off x="1154953" y="3163170"/>
            <a:ext cx="3020745" cy="606409"/>
          </a:xfrm>
          <a:prstGeom prst="rect">
            <a:avLst/>
          </a:prstGeom>
        </p:spPr>
      </p:pic>
      <p:pic>
        <p:nvPicPr>
          <p:cNvPr id="6146" name="Picture 2" descr="http://www.clubs.psu.edu/up/gdc/psuGameJam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9878" y="2642840"/>
            <a:ext cx="1087348" cy="1552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4503069" y="3008414"/>
            <a:ext cx="3182030" cy="915919"/>
          </a:xfrm>
          <a:prstGeom prst="rect">
            <a:avLst/>
          </a:prstGeom>
        </p:spPr>
      </p:pic>
    </p:spTree>
    <p:extLst>
      <p:ext uri="{BB962C8B-B14F-4D97-AF65-F5344CB8AC3E}">
        <p14:creationId xmlns:p14="http://schemas.microsoft.com/office/powerpoint/2010/main" val="4405158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Regional Events</a:t>
            </a:r>
            <a:endParaRPr lang="en-US" dirty="0"/>
          </a:p>
        </p:txBody>
      </p:sp>
      <p:sp>
        <p:nvSpPr>
          <p:cNvPr id="3" name="Text Placeholder 2"/>
          <p:cNvSpPr>
            <a:spLocks noGrp="1"/>
          </p:cNvSpPr>
          <p:nvPr>
            <p:ph type="body" idx="1"/>
          </p:nvPr>
        </p:nvSpPr>
        <p:spPr/>
        <p:txBody>
          <a:bodyPr/>
          <a:lstStyle/>
          <a:p>
            <a:pPr algn="ctr"/>
            <a:r>
              <a:rPr lang="en-US" dirty="0" err="1" smtClean="0"/>
              <a:t>Pennapps</a:t>
            </a:r>
            <a:endParaRPr lang="en-US" dirty="0"/>
          </a:p>
        </p:txBody>
      </p:sp>
      <p:sp>
        <p:nvSpPr>
          <p:cNvPr id="5" name="Text Placeholder 4"/>
          <p:cNvSpPr>
            <a:spLocks noGrp="1"/>
          </p:cNvSpPr>
          <p:nvPr>
            <p:ph type="body" sz="half" idx="18"/>
          </p:nvPr>
        </p:nvSpPr>
        <p:spPr/>
        <p:txBody>
          <a:bodyPr/>
          <a:lstStyle/>
          <a:p>
            <a:pPr algn="ctr"/>
            <a:r>
              <a:rPr lang="en-US" dirty="0" smtClean="0">
                <a:hlinkClick r:id="rId3"/>
              </a:rPr>
              <a:t>http://pennapps.com</a:t>
            </a:r>
            <a:endParaRPr lang="en-US" dirty="0"/>
          </a:p>
        </p:txBody>
      </p:sp>
      <p:sp>
        <p:nvSpPr>
          <p:cNvPr id="6" name="Text Placeholder 5"/>
          <p:cNvSpPr>
            <a:spLocks noGrp="1"/>
          </p:cNvSpPr>
          <p:nvPr>
            <p:ph type="body" sz="quarter" idx="3"/>
          </p:nvPr>
        </p:nvSpPr>
        <p:spPr/>
        <p:txBody>
          <a:bodyPr/>
          <a:lstStyle/>
          <a:p>
            <a:pPr algn="ctr"/>
            <a:r>
              <a:rPr lang="en-US" dirty="0" smtClean="0"/>
              <a:t>ICPC</a:t>
            </a:r>
            <a:endParaRPr lang="en-US" dirty="0"/>
          </a:p>
        </p:txBody>
      </p:sp>
      <p:sp>
        <p:nvSpPr>
          <p:cNvPr id="8" name="Text Placeholder 7"/>
          <p:cNvSpPr>
            <a:spLocks noGrp="1"/>
          </p:cNvSpPr>
          <p:nvPr>
            <p:ph type="body" sz="half" idx="19"/>
          </p:nvPr>
        </p:nvSpPr>
        <p:spPr/>
        <p:txBody>
          <a:bodyPr/>
          <a:lstStyle/>
          <a:p>
            <a:pPr algn="ctr"/>
            <a:r>
              <a:rPr lang="en-US" dirty="0">
                <a:hlinkClick r:id="rId4"/>
              </a:rPr>
              <a:t>http://icpc.baylor.edu/</a:t>
            </a:r>
            <a:endParaRPr lang="en-US" dirty="0"/>
          </a:p>
        </p:txBody>
      </p:sp>
      <p:sp>
        <p:nvSpPr>
          <p:cNvPr id="9" name="Text Placeholder 8"/>
          <p:cNvSpPr>
            <a:spLocks noGrp="1"/>
          </p:cNvSpPr>
          <p:nvPr>
            <p:ph type="body" sz="quarter" idx="13"/>
          </p:nvPr>
        </p:nvSpPr>
        <p:spPr/>
        <p:txBody>
          <a:bodyPr/>
          <a:lstStyle/>
          <a:p>
            <a:pPr algn="ctr"/>
            <a:r>
              <a:rPr lang="en-US" dirty="0" smtClean="0"/>
              <a:t>Hack NY</a:t>
            </a:r>
            <a:endParaRPr lang="en-US" dirty="0"/>
          </a:p>
        </p:txBody>
      </p:sp>
      <p:sp>
        <p:nvSpPr>
          <p:cNvPr id="11" name="Text Placeholder 10"/>
          <p:cNvSpPr>
            <a:spLocks noGrp="1"/>
          </p:cNvSpPr>
          <p:nvPr>
            <p:ph type="body" sz="half" idx="20"/>
          </p:nvPr>
        </p:nvSpPr>
        <p:spPr/>
        <p:txBody>
          <a:bodyPr/>
          <a:lstStyle/>
          <a:p>
            <a:pPr algn="ctr"/>
            <a:r>
              <a:rPr lang="en-US" dirty="0">
                <a:hlinkClick r:id="rId5"/>
              </a:rPr>
              <a:t>http://hackny.org</a:t>
            </a:r>
            <a:endParaRPr lang="en-US" dirty="0"/>
          </a:p>
        </p:txBody>
      </p:sp>
      <p:pic>
        <p:nvPicPr>
          <p:cNvPr id="13" name="Picture 12"/>
          <p:cNvPicPr>
            <a:picLocks noChangeAspect="1"/>
          </p:cNvPicPr>
          <p:nvPr/>
        </p:nvPicPr>
        <p:blipFill>
          <a:blip r:embed="rId6"/>
          <a:stretch>
            <a:fillRect/>
          </a:stretch>
        </p:blipFill>
        <p:spPr>
          <a:xfrm>
            <a:off x="1198475" y="2726003"/>
            <a:ext cx="2933700" cy="1333500"/>
          </a:xfrm>
          <a:prstGeom prst="rect">
            <a:avLst/>
          </a:prstGeom>
        </p:spPr>
      </p:pic>
      <p:pic>
        <p:nvPicPr>
          <p:cNvPr id="15" name="Picture 14"/>
          <p:cNvPicPr>
            <a:picLocks noChangeAspect="1"/>
          </p:cNvPicPr>
          <p:nvPr/>
        </p:nvPicPr>
        <p:blipFill>
          <a:blip r:embed="rId7"/>
          <a:stretch>
            <a:fillRect/>
          </a:stretch>
        </p:blipFill>
        <p:spPr>
          <a:xfrm>
            <a:off x="5065895" y="2726003"/>
            <a:ext cx="2056378" cy="1635538"/>
          </a:xfrm>
          <a:prstGeom prst="rect">
            <a:avLst/>
          </a:prstGeom>
        </p:spPr>
      </p:pic>
      <p:pic>
        <p:nvPicPr>
          <p:cNvPr id="7170" name="Picture 2" descr="http://apply.hackny.org/assets/hackny-banner-eea87ed29825950d8cd5ab9954c9f86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7209" y="3159506"/>
            <a:ext cx="2571420" cy="899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82329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Learning Outside the Classroom</a:t>
            </a:r>
            <a:endParaRPr lang="en-US" dirty="0"/>
          </a:p>
        </p:txBody>
      </p:sp>
      <p:sp>
        <p:nvSpPr>
          <p:cNvPr id="3" name="Text Placeholder 2"/>
          <p:cNvSpPr>
            <a:spLocks noGrp="1"/>
          </p:cNvSpPr>
          <p:nvPr>
            <p:ph type="body" idx="1"/>
          </p:nvPr>
        </p:nvSpPr>
        <p:spPr/>
        <p:txBody>
          <a:bodyPr/>
          <a:lstStyle/>
          <a:p>
            <a:pPr algn="ctr"/>
            <a:r>
              <a:rPr lang="en-US" dirty="0" smtClean="0"/>
              <a:t>How to master your craft</a:t>
            </a:r>
            <a:endParaRPr lang="en-US" dirty="0"/>
          </a:p>
        </p:txBody>
      </p:sp>
    </p:spTree>
    <p:extLst>
      <p:ext uri="{BB962C8B-B14F-4D97-AF65-F5344CB8AC3E}">
        <p14:creationId xmlns:p14="http://schemas.microsoft.com/office/powerpoint/2010/main" val="34346682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89313" y="176409"/>
            <a:ext cx="7096297" cy="792420"/>
          </a:xfrm>
          <a:prstGeom prst="rect">
            <a:avLst/>
          </a:prstGeom>
        </p:spPr>
      </p:pic>
      <p:sp>
        <p:nvSpPr>
          <p:cNvPr id="4" name="TextBox 3"/>
          <p:cNvSpPr txBox="1"/>
          <p:nvPr/>
        </p:nvSpPr>
        <p:spPr>
          <a:xfrm>
            <a:off x="2209800" y="892629"/>
            <a:ext cx="6237514" cy="584775"/>
          </a:xfrm>
          <a:prstGeom prst="rect">
            <a:avLst/>
          </a:prstGeom>
          <a:noFill/>
        </p:spPr>
        <p:txBody>
          <a:bodyPr wrap="square" rtlCol="0">
            <a:spAutoFit/>
          </a:bodyPr>
          <a:lstStyle/>
          <a:p>
            <a:pPr algn="ctr"/>
            <a:r>
              <a:rPr lang="en-US" sz="3200" dirty="0" smtClean="0">
                <a:solidFill>
                  <a:schemeClr val="accent1"/>
                </a:solidFill>
              </a:rPr>
              <a:t>(</a:t>
            </a:r>
            <a:r>
              <a:rPr lang="en-US" sz="3200" dirty="0" err="1" smtClean="0">
                <a:solidFill>
                  <a:schemeClr val="accent1"/>
                </a:solidFill>
              </a:rPr>
              <a:t>Udacity</a:t>
            </a:r>
            <a:r>
              <a:rPr lang="en-US" sz="3200" dirty="0" smtClean="0">
                <a:solidFill>
                  <a:schemeClr val="accent1"/>
                </a:solidFill>
              </a:rPr>
              <a:t>)</a:t>
            </a:r>
            <a:endParaRPr lang="en-US" sz="3200" dirty="0">
              <a:solidFill>
                <a:schemeClr val="accent1"/>
              </a:solidFill>
            </a:endParaRPr>
          </a:p>
        </p:txBody>
      </p:sp>
      <p:pic>
        <p:nvPicPr>
          <p:cNvPr id="8194" name="Picture 2" descr="http://lh5.ggpht.com/W3v7nm-iBAdNg0LGCweEVKUtT_nYHyUfPabDLPAUNO96Y1haoI_4X1TINz0z5dUMrb7u_gdcB4Jw3Y5LjF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013" y="1477404"/>
            <a:ext cx="571500" cy="5715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17813" y="1477404"/>
            <a:ext cx="4593773" cy="461665"/>
          </a:xfrm>
          <a:prstGeom prst="rect">
            <a:avLst/>
          </a:prstGeom>
          <a:noFill/>
        </p:spPr>
        <p:txBody>
          <a:bodyPr wrap="square" rtlCol="0">
            <a:spAutoFit/>
          </a:bodyPr>
          <a:lstStyle/>
          <a:p>
            <a:r>
              <a:rPr lang="en-US" sz="2400" dirty="0">
                <a:solidFill>
                  <a:schemeClr val="accent1"/>
                </a:solidFill>
              </a:rPr>
              <a:t>Software Debugging (</a:t>
            </a:r>
            <a:r>
              <a:rPr lang="en-US" sz="2400" cap="all" dirty="0">
                <a:solidFill>
                  <a:schemeClr val="accent1"/>
                </a:solidFill>
              </a:rPr>
              <a:t>CS259</a:t>
            </a:r>
            <a:r>
              <a:rPr lang="en-US" sz="2400" dirty="0">
                <a:solidFill>
                  <a:schemeClr val="accent1"/>
                </a:solidFill>
              </a:rPr>
              <a:t>)</a:t>
            </a:r>
          </a:p>
        </p:txBody>
      </p:sp>
      <p:sp>
        <p:nvSpPr>
          <p:cNvPr id="9" name="TextBox 8"/>
          <p:cNvSpPr txBox="1"/>
          <p:nvPr/>
        </p:nvSpPr>
        <p:spPr>
          <a:xfrm>
            <a:off x="1017813" y="1940034"/>
            <a:ext cx="4593773" cy="307777"/>
          </a:xfrm>
          <a:prstGeom prst="rect">
            <a:avLst/>
          </a:prstGeom>
          <a:noFill/>
        </p:spPr>
        <p:txBody>
          <a:bodyPr wrap="square" rtlCol="0">
            <a:spAutoFit/>
          </a:bodyPr>
          <a:lstStyle/>
          <a:p>
            <a:r>
              <a:rPr lang="en-US" sz="1400" dirty="0" smtClean="0">
                <a:solidFill>
                  <a:schemeClr val="accent2"/>
                </a:solidFill>
              </a:rPr>
              <a:t>Automating Boring Tasks</a:t>
            </a:r>
            <a:endParaRPr lang="en-US" sz="1400" dirty="0">
              <a:solidFill>
                <a:schemeClr val="accent2"/>
              </a:solidFill>
            </a:endParaRPr>
          </a:p>
        </p:txBody>
      </p:sp>
      <p:pic>
        <p:nvPicPr>
          <p:cNvPr id="8196" name="Picture 4" descr="http://lh6.ggpht.com/f3qmXpTWYoxLdzJhd0ohQbzBZOvHQpstHyc9-OTRkw7ClihzvDjHMqRWc556AXkFdbsya5AOfnNcrJ57jF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290" y="2377080"/>
            <a:ext cx="571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lh3.ggpht.com/iDD5AbYQX0US4VM0yPmRXOEyzdm2L8Gm1lABA1GfIpMnuiEU9V5_Ld_L7LkrJnQiyaIDbvP9zNaijS3Vvs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290" y="3276756"/>
            <a:ext cx="571500" cy="5715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017813" y="3179964"/>
            <a:ext cx="4593773" cy="461665"/>
          </a:xfrm>
          <a:prstGeom prst="rect">
            <a:avLst/>
          </a:prstGeom>
          <a:noFill/>
        </p:spPr>
        <p:txBody>
          <a:bodyPr wrap="square" rtlCol="0">
            <a:spAutoFit/>
          </a:bodyPr>
          <a:lstStyle/>
          <a:p>
            <a:r>
              <a:rPr lang="en-US" sz="2400" dirty="0" smtClean="0">
                <a:solidFill>
                  <a:schemeClr val="accent1"/>
                </a:solidFill>
              </a:rPr>
              <a:t>Algorithms (</a:t>
            </a:r>
            <a:r>
              <a:rPr lang="en-US" sz="2400" cap="all" dirty="0" smtClean="0">
                <a:solidFill>
                  <a:schemeClr val="accent1"/>
                </a:solidFill>
              </a:rPr>
              <a:t>CS215</a:t>
            </a:r>
            <a:r>
              <a:rPr lang="en-US" sz="2400" dirty="0" smtClean="0">
                <a:solidFill>
                  <a:schemeClr val="accent1"/>
                </a:solidFill>
              </a:rPr>
              <a:t>)</a:t>
            </a:r>
            <a:endParaRPr lang="en-US" sz="2400" dirty="0">
              <a:solidFill>
                <a:schemeClr val="accent1"/>
              </a:solidFill>
            </a:endParaRPr>
          </a:p>
        </p:txBody>
      </p:sp>
      <p:sp>
        <p:nvSpPr>
          <p:cNvPr id="13" name="TextBox 12"/>
          <p:cNvSpPr txBox="1"/>
          <p:nvPr/>
        </p:nvSpPr>
        <p:spPr>
          <a:xfrm>
            <a:off x="1017813" y="2377080"/>
            <a:ext cx="4593773" cy="461665"/>
          </a:xfrm>
          <a:prstGeom prst="rect">
            <a:avLst/>
          </a:prstGeom>
          <a:noFill/>
        </p:spPr>
        <p:txBody>
          <a:bodyPr wrap="square" rtlCol="0">
            <a:spAutoFit/>
          </a:bodyPr>
          <a:lstStyle/>
          <a:p>
            <a:r>
              <a:rPr lang="en-US" sz="2400" dirty="0">
                <a:solidFill>
                  <a:schemeClr val="accent1"/>
                </a:solidFill>
              </a:rPr>
              <a:t>Software </a:t>
            </a:r>
            <a:r>
              <a:rPr lang="en-US" sz="2400" dirty="0" smtClean="0">
                <a:solidFill>
                  <a:schemeClr val="accent1"/>
                </a:solidFill>
              </a:rPr>
              <a:t>Testing </a:t>
            </a:r>
            <a:r>
              <a:rPr lang="en-US" sz="2400" dirty="0">
                <a:solidFill>
                  <a:schemeClr val="accent1"/>
                </a:solidFill>
              </a:rPr>
              <a:t>(</a:t>
            </a:r>
            <a:r>
              <a:rPr lang="en-US" sz="2400" cap="all" dirty="0" smtClean="0">
                <a:solidFill>
                  <a:schemeClr val="accent1"/>
                </a:solidFill>
              </a:rPr>
              <a:t>CS258</a:t>
            </a:r>
            <a:r>
              <a:rPr lang="en-US" sz="2400" dirty="0" smtClean="0">
                <a:solidFill>
                  <a:schemeClr val="accent1"/>
                </a:solidFill>
              </a:rPr>
              <a:t>)</a:t>
            </a:r>
            <a:endParaRPr lang="en-US" sz="2400" dirty="0">
              <a:solidFill>
                <a:schemeClr val="accent1"/>
              </a:solidFill>
            </a:endParaRPr>
          </a:p>
        </p:txBody>
      </p:sp>
      <p:sp>
        <p:nvSpPr>
          <p:cNvPr id="14" name="TextBox 13"/>
          <p:cNvSpPr txBox="1"/>
          <p:nvPr/>
        </p:nvSpPr>
        <p:spPr>
          <a:xfrm>
            <a:off x="1017813" y="2838745"/>
            <a:ext cx="4593773" cy="307777"/>
          </a:xfrm>
          <a:prstGeom prst="rect">
            <a:avLst/>
          </a:prstGeom>
          <a:noFill/>
        </p:spPr>
        <p:txBody>
          <a:bodyPr wrap="square" rtlCol="0">
            <a:spAutoFit/>
          </a:bodyPr>
          <a:lstStyle/>
          <a:p>
            <a:r>
              <a:rPr lang="en-US" sz="1400" dirty="0" smtClean="0">
                <a:solidFill>
                  <a:schemeClr val="accent2"/>
                </a:solidFill>
              </a:rPr>
              <a:t>How to make software fail</a:t>
            </a:r>
            <a:endParaRPr lang="en-US" sz="1400" dirty="0">
              <a:solidFill>
                <a:schemeClr val="accent2"/>
              </a:solidFill>
            </a:endParaRPr>
          </a:p>
        </p:txBody>
      </p:sp>
      <p:sp>
        <p:nvSpPr>
          <p:cNvPr id="15" name="TextBox 14"/>
          <p:cNvSpPr txBox="1"/>
          <p:nvPr/>
        </p:nvSpPr>
        <p:spPr>
          <a:xfrm>
            <a:off x="1017813" y="3641629"/>
            <a:ext cx="4593773" cy="307777"/>
          </a:xfrm>
          <a:prstGeom prst="rect">
            <a:avLst/>
          </a:prstGeom>
          <a:noFill/>
        </p:spPr>
        <p:txBody>
          <a:bodyPr wrap="square" rtlCol="0">
            <a:spAutoFit/>
          </a:bodyPr>
          <a:lstStyle/>
          <a:p>
            <a:r>
              <a:rPr lang="en-US" sz="1400" dirty="0" smtClean="0">
                <a:solidFill>
                  <a:schemeClr val="accent2"/>
                </a:solidFill>
              </a:rPr>
              <a:t>Crunching Social Networks</a:t>
            </a:r>
            <a:endParaRPr lang="en-US" sz="1400" dirty="0">
              <a:solidFill>
                <a:schemeClr val="accent2"/>
              </a:solidFill>
            </a:endParaRPr>
          </a:p>
        </p:txBody>
      </p:sp>
      <p:sp>
        <p:nvSpPr>
          <p:cNvPr id="16" name="TextBox 15"/>
          <p:cNvSpPr txBox="1"/>
          <p:nvPr/>
        </p:nvSpPr>
        <p:spPr>
          <a:xfrm>
            <a:off x="7500256" y="5408798"/>
            <a:ext cx="4593773" cy="461665"/>
          </a:xfrm>
          <a:prstGeom prst="rect">
            <a:avLst/>
          </a:prstGeom>
          <a:noFill/>
        </p:spPr>
        <p:txBody>
          <a:bodyPr wrap="square" rtlCol="0">
            <a:spAutoFit/>
          </a:bodyPr>
          <a:lstStyle/>
          <a:p>
            <a:r>
              <a:rPr lang="en-US" sz="2400" dirty="0" smtClean="0">
                <a:solidFill>
                  <a:schemeClr val="accent1"/>
                </a:solidFill>
                <a:hlinkClick r:id="rId7"/>
              </a:rPr>
              <a:t>http://www.udacity.com</a:t>
            </a:r>
            <a:endParaRPr lang="en-US" sz="2400" dirty="0">
              <a:solidFill>
                <a:schemeClr val="accent1"/>
              </a:solidFill>
            </a:endParaRPr>
          </a:p>
        </p:txBody>
      </p:sp>
      <p:pic>
        <p:nvPicPr>
          <p:cNvPr id="8200" name="Picture 8" descr="http://lh3.ggpht.com/stTvQM_QXpp3EjVpE2ZdhVXgWoiBGIJXC3l9dgIEko_gdyd40CPAhOI6iC_22sB9RMK8_xnx4yDBT-m9Dbq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290" y="4176432"/>
            <a:ext cx="571500" cy="5715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017813" y="4094447"/>
            <a:ext cx="4593772" cy="830997"/>
          </a:xfrm>
          <a:prstGeom prst="rect">
            <a:avLst/>
          </a:prstGeom>
          <a:noFill/>
        </p:spPr>
        <p:txBody>
          <a:bodyPr wrap="square" rtlCol="0">
            <a:spAutoFit/>
          </a:bodyPr>
          <a:lstStyle/>
          <a:p>
            <a:r>
              <a:rPr lang="en-US" sz="2400" dirty="0" smtClean="0">
                <a:solidFill>
                  <a:schemeClr val="accent1"/>
                </a:solidFill>
              </a:rPr>
              <a:t>Introduction to </a:t>
            </a:r>
          </a:p>
          <a:p>
            <a:r>
              <a:rPr lang="en-US" sz="2400" dirty="0" smtClean="0">
                <a:solidFill>
                  <a:schemeClr val="accent1"/>
                </a:solidFill>
              </a:rPr>
              <a:t>Parallel Programming (</a:t>
            </a:r>
            <a:r>
              <a:rPr lang="en-US" sz="2400" cap="all" dirty="0" smtClean="0">
                <a:solidFill>
                  <a:schemeClr val="accent1"/>
                </a:solidFill>
              </a:rPr>
              <a:t>CS344</a:t>
            </a:r>
            <a:r>
              <a:rPr lang="en-US" sz="2400" dirty="0" smtClean="0">
                <a:solidFill>
                  <a:schemeClr val="accent1"/>
                </a:solidFill>
              </a:rPr>
              <a:t>)</a:t>
            </a:r>
            <a:endParaRPr lang="en-US" sz="2400" dirty="0">
              <a:solidFill>
                <a:schemeClr val="accent1"/>
              </a:solidFill>
            </a:endParaRPr>
          </a:p>
        </p:txBody>
      </p:sp>
      <p:sp>
        <p:nvSpPr>
          <p:cNvPr id="19" name="TextBox 18"/>
          <p:cNvSpPr txBox="1"/>
          <p:nvPr/>
        </p:nvSpPr>
        <p:spPr>
          <a:xfrm>
            <a:off x="1017812" y="4871522"/>
            <a:ext cx="4593773" cy="307777"/>
          </a:xfrm>
          <a:prstGeom prst="rect">
            <a:avLst/>
          </a:prstGeom>
          <a:noFill/>
        </p:spPr>
        <p:txBody>
          <a:bodyPr wrap="square" rtlCol="0">
            <a:spAutoFit/>
          </a:bodyPr>
          <a:lstStyle/>
          <a:p>
            <a:r>
              <a:rPr lang="en-US" sz="1400" dirty="0">
                <a:solidFill>
                  <a:schemeClr val="accent2"/>
                </a:solidFill>
              </a:rPr>
              <a:t>Using CUDA to Harness the Power of GPUs</a:t>
            </a:r>
          </a:p>
        </p:txBody>
      </p:sp>
      <p:pic>
        <p:nvPicPr>
          <p:cNvPr id="8202" name="Picture 10" descr="http://lh4.ggpht.com/UN_yc-sc6av3HGDvUAdV5ZA6CbdNNJCMpshTuAIn_pD-05RQEYy7eIVLT54oGU7kvvl0DqmdjFqSp8pyr5Fj"/>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7950" y="1477404"/>
            <a:ext cx="571500" cy="5715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146471" y="1477404"/>
            <a:ext cx="4593773" cy="461665"/>
          </a:xfrm>
          <a:prstGeom prst="rect">
            <a:avLst/>
          </a:prstGeom>
          <a:noFill/>
        </p:spPr>
        <p:txBody>
          <a:bodyPr wrap="square" rtlCol="0">
            <a:spAutoFit/>
          </a:bodyPr>
          <a:lstStyle/>
          <a:p>
            <a:r>
              <a:rPr lang="en-US" sz="2400" dirty="0" smtClean="0">
                <a:solidFill>
                  <a:schemeClr val="accent1"/>
                </a:solidFill>
              </a:rPr>
              <a:t>Interactive Rendering (</a:t>
            </a:r>
            <a:r>
              <a:rPr lang="en-US" sz="2400" cap="all" dirty="0" smtClean="0">
                <a:solidFill>
                  <a:schemeClr val="accent1"/>
                </a:solidFill>
              </a:rPr>
              <a:t>CS291</a:t>
            </a:r>
            <a:r>
              <a:rPr lang="en-US" sz="2400" dirty="0" smtClean="0">
                <a:solidFill>
                  <a:schemeClr val="accent1"/>
                </a:solidFill>
              </a:rPr>
              <a:t>)</a:t>
            </a:r>
            <a:endParaRPr lang="en-US" sz="2400" dirty="0">
              <a:solidFill>
                <a:schemeClr val="accent1"/>
              </a:solidFill>
            </a:endParaRPr>
          </a:p>
        </p:txBody>
      </p:sp>
      <p:sp>
        <p:nvSpPr>
          <p:cNvPr id="22" name="TextBox 21"/>
          <p:cNvSpPr txBox="1"/>
          <p:nvPr/>
        </p:nvSpPr>
        <p:spPr>
          <a:xfrm>
            <a:off x="7146471" y="1940034"/>
            <a:ext cx="4593773" cy="307777"/>
          </a:xfrm>
          <a:prstGeom prst="rect">
            <a:avLst/>
          </a:prstGeom>
          <a:noFill/>
        </p:spPr>
        <p:txBody>
          <a:bodyPr wrap="square" rtlCol="0">
            <a:spAutoFit/>
          </a:bodyPr>
          <a:lstStyle/>
          <a:p>
            <a:r>
              <a:rPr lang="en-US" sz="1400" dirty="0" smtClean="0">
                <a:solidFill>
                  <a:schemeClr val="accent2"/>
                </a:solidFill>
              </a:rPr>
              <a:t>Introduction to 3D Computer Graphics</a:t>
            </a:r>
            <a:endParaRPr lang="en-US" sz="1400" dirty="0">
              <a:solidFill>
                <a:schemeClr val="accent2"/>
              </a:solidFill>
            </a:endParaRPr>
          </a:p>
        </p:txBody>
      </p:sp>
      <p:sp>
        <p:nvSpPr>
          <p:cNvPr id="23" name="TextBox 22"/>
          <p:cNvSpPr txBox="1"/>
          <p:nvPr/>
        </p:nvSpPr>
        <p:spPr>
          <a:xfrm>
            <a:off x="7146469" y="3146522"/>
            <a:ext cx="4593773" cy="830997"/>
          </a:xfrm>
          <a:prstGeom prst="rect">
            <a:avLst/>
          </a:prstGeom>
          <a:noFill/>
        </p:spPr>
        <p:txBody>
          <a:bodyPr wrap="square" rtlCol="0">
            <a:spAutoFit/>
          </a:bodyPr>
          <a:lstStyle/>
          <a:p>
            <a:r>
              <a:rPr lang="en-US" sz="2400" dirty="0">
                <a:solidFill>
                  <a:schemeClr val="accent1"/>
                </a:solidFill>
              </a:rPr>
              <a:t>Artificial Intelligence for Robotics </a:t>
            </a:r>
            <a:r>
              <a:rPr lang="en-US" sz="2400" dirty="0" smtClean="0">
                <a:solidFill>
                  <a:schemeClr val="accent1"/>
                </a:solidFill>
              </a:rPr>
              <a:t>(</a:t>
            </a:r>
            <a:r>
              <a:rPr lang="en-US" sz="2400" cap="all" dirty="0" smtClean="0">
                <a:solidFill>
                  <a:schemeClr val="accent1"/>
                </a:solidFill>
              </a:rPr>
              <a:t>CS373</a:t>
            </a:r>
            <a:r>
              <a:rPr lang="en-US" sz="2400" dirty="0" smtClean="0">
                <a:solidFill>
                  <a:schemeClr val="accent1"/>
                </a:solidFill>
              </a:rPr>
              <a:t>)</a:t>
            </a:r>
            <a:endParaRPr lang="en-US" sz="2400" dirty="0">
              <a:solidFill>
                <a:schemeClr val="accent1"/>
              </a:solidFill>
            </a:endParaRPr>
          </a:p>
        </p:txBody>
      </p:sp>
      <p:sp>
        <p:nvSpPr>
          <p:cNvPr id="24" name="TextBox 23"/>
          <p:cNvSpPr txBox="1"/>
          <p:nvPr/>
        </p:nvSpPr>
        <p:spPr>
          <a:xfrm>
            <a:off x="7146471" y="2377080"/>
            <a:ext cx="4710790" cy="461665"/>
          </a:xfrm>
          <a:prstGeom prst="rect">
            <a:avLst/>
          </a:prstGeom>
          <a:noFill/>
        </p:spPr>
        <p:txBody>
          <a:bodyPr wrap="square" rtlCol="0">
            <a:spAutoFit/>
          </a:bodyPr>
          <a:lstStyle/>
          <a:p>
            <a:r>
              <a:rPr lang="en-US" sz="2400" dirty="0" smtClean="0">
                <a:solidFill>
                  <a:schemeClr val="accent1"/>
                </a:solidFill>
              </a:rPr>
              <a:t>Hardware Verification (</a:t>
            </a:r>
            <a:r>
              <a:rPr lang="en-US" sz="2400" cap="all" dirty="0" smtClean="0">
                <a:solidFill>
                  <a:schemeClr val="accent1"/>
                </a:solidFill>
              </a:rPr>
              <a:t>CS258</a:t>
            </a:r>
            <a:r>
              <a:rPr lang="en-US" sz="2400" dirty="0" smtClean="0">
                <a:solidFill>
                  <a:schemeClr val="accent1"/>
                </a:solidFill>
              </a:rPr>
              <a:t>)</a:t>
            </a:r>
            <a:endParaRPr lang="en-US" sz="2400" dirty="0">
              <a:solidFill>
                <a:schemeClr val="accent1"/>
              </a:solidFill>
            </a:endParaRPr>
          </a:p>
        </p:txBody>
      </p:sp>
      <p:sp>
        <p:nvSpPr>
          <p:cNvPr id="25" name="TextBox 24"/>
          <p:cNvSpPr txBox="1"/>
          <p:nvPr/>
        </p:nvSpPr>
        <p:spPr>
          <a:xfrm>
            <a:off x="7146471" y="2838745"/>
            <a:ext cx="4593773" cy="307777"/>
          </a:xfrm>
          <a:prstGeom prst="rect">
            <a:avLst/>
          </a:prstGeom>
          <a:noFill/>
        </p:spPr>
        <p:txBody>
          <a:bodyPr wrap="square" rtlCol="0">
            <a:spAutoFit/>
          </a:bodyPr>
          <a:lstStyle/>
          <a:p>
            <a:r>
              <a:rPr lang="en-US" sz="1400" dirty="0" smtClean="0">
                <a:solidFill>
                  <a:schemeClr val="accent2"/>
                </a:solidFill>
              </a:rPr>
              <a:t>How to verify chips and eliminate bugs</a:t>
            </a:r>
            <a:endParaRPr lang="en-US" sz="1400" dirty="0">
              <a:solidFill>
                <a:schemeClr val="accent2"/>
              </a:solidFill>
            </a:endParaRPr>
          </a:p>
        </p:txBody>
      </p:sp>
      <p:sp>
        <p:nvSpPr>
          <p:cNvPr id="26" name="TextBox 25"/>
          <p:cNvSpPr txBox="1"/>
          <p:nvPr/>
        </p:nvSpPr>
        <p:spPr>
          <a:xfrm>
            <a:off x="7146467" y="3868655"/>
            <a:ext cx="4593773" cy="307777"/>
          </a:xfrm>
          <a:prstGeom prst="rect">
            <a:avLst/>
          </a:prstGeom>
          <a:noFill/>
        </p:spPr>
        <p:txBody>
          <a:bodyPr wrap="square" rtlCol="0">
            <a:spAutoFit/>
          </a:bodyPr>
          <a:lstStyle/>
          <a:p>
            <a:r>
              <a:rPr lang="en-US" sz="1400" dirty="0" smtClean="0">
                <a:solidFill>
                  <a:schemeClr val="accent2"/>
                </a:solidFill>
              </a:rPr>
              <a:t>Programming a Self Driving Car</a:t>
            </a:r>
            <a:endParaRPr lang="en-US" sz="1400" dirty="0">
              <a:solidFill>
                <a:schemeClr val="accent2"/>
              </a:solidFill>
            </a:endParaRPr>
          </a:p>
        </p:txBody>
      </p:sp>
      <p:sp>
        <p:nvSpPr>
          <p:cNvPr id="27" name="TextBox 26"/>
          <p:cNvSpPr txBox="1"/>
          <p:nvPr/>
        </p:nvSpPr>
        <p:spPr>
          <a:xfrm>
            <a:off x="7146467" y="4200074"/>
            <a:ext cx="4675415" cy="461665"/>
          </a:xfrm>
          <a:prstGeom prst="rect">
            <a:avLst/>
          </a:prstGeom>
          <a:noFill/>
        </p:spPr>
        <p:txBody>
          <a:bodyPr wrap="square" rtlCol="0">
            <a:spAutoFit/>
          </a:bodyPr>
          <a:lstStyle/>
          <a:p>
            <a:r>
              <a:rPr lang="en-US" sz="2400" dirty="0">
                <a:solidFill>
                  <a:schemeClr val="accent1"/>
                </a:solidFill>
              </a:rPr>
              <a:t>Applied </a:t>
            </a:r>
            <a:r>
              <a:rPr lang="en-US" sz="2400" dirty="0" smtClean="0">
                <a:solidFill>
                  <a:schemeClr val="accent1"/>
                </a:solidFill>
              </a:rPr>
              <a:t>Cryptography(</a:t>
            </a:r>
            <a:r>
              <a:rPr lang="en-US" sz="2400" cap="all" dirty="0" smtClean="0">
                <a:solidFill>
                  <a:schemeClr val="accent1"/>
                </a:solidFill>
              </a:rPr>
              <a:t>CS387</a:t>
            </a:r>
            <a:r>
              <a:rPr lang="en-US" sz="2400" dirty="0" smtClean="0">
                <a:solidFill>
                  <a:schemeClr val="accent1"/>
                </a:solidFill>
              </a:rPr>
              <a:t>)</a:t>
            </a:r>
            <a:endParaRPr lang="en-US" sz="2400" dirty="0">
              <a:solidFill>
                <a:schemeClr val="accent1"/>
              </a:solidFill>
            </a:endParaRPr>
          </a:p>
        </p:txBody>
      </p:sp>
      <p:sp>
        <p:nvSpPr>
          <p:cNvPr id="28" name="TextBox 27"/>
          <p:cNvSpPr txBox="1"/>
          <p:nvPr/>
        </p:nvSpPr>
        <p:spPr>
          <a:xfrm>
            <a:off x="7146470" y="4685381"/>
            <a:ext cx="4593773" cy="307777"/>
          </a:xfrm>
          <a:prstGeom prst="rect">
            <a:avLst/>
          </a:prstGeom>
          <a:noFill/>
        </p:spPr>
        <p:txBody>
          <a:bodyPr wrap="square" rtlCol="0">
            <a:spAutoFit/>
          </a:bodyPr>
          <a:lstStyle/>
          <a:p>
            <a:r>
              <a:rPr lang="en-US" sz="1400" dirty="0" smtClean="0">
                <a:solidFill>
                  <a:schemeClr val="accent2"/>
                </a:solidFill>
              </a:rPr>
              <a:t>The Science of Secrets</a:t>
            </a:r>
            <a:endParaRPr lang="en-US" sz="1400" dirty="0">
              <a:solidFill>
                <a:schemeClr val="accent2"/>
              </a:solidFill>
            </a:endParaRPr>
          </a:p>
        </p:txBody>
      </p:sp>
      <p:pic>
        <p:nvPicPr>
          <p:cNvPr id="8204" name="Picture 12" descr="http://lh5.ggpht.com/LcYB7ffOSO437RekuTI3Ow12GU1OtDObsXtf7kf4WPqomd6lwPSKdWH5_0Ysw0PRVhWe-dLZh0_pKAtrLq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7950" y="2467518"/>
            <a:ext cx="571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http://lh3.ggpht.com/38Q8ciw-5kOTu0LH5eXSMstvUUN2L5AXLIGp9UU1Mb7Jt9Cs2pmbp1RHImk3UQBO19EMhCumco1CR9l_n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9850" y="3335268"/>
            <a:ext cx="6096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http://lh6.ggpht.com/nR8FQ_pMEj_4MCFG1knZgCSIfnTiDXNI4rsSaDIXZU-0tRI2ikOpILXG1ivcadj7GamLlqZTvMJa_PbRuzg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15100" y="4219432"/>
            <a:ext cx="514350" cy="58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5080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630" y="655909"/>
            <a:ext cx="5519056" cy="5418320"/>
          </a:xfrm>
        </p:spPr>
        <p:txBody>
          <a:bodyPr/>
          <a:lstStyle/>
          <a:p>
            <a:pPr algn="ctr"/>
            <a:r>
              <a:rPr lang="en-US" dirty="0" smtClean="0"/>
              <a:t>Code Academy</a:t>
            </a:r>
            <a:br>
              <a:rPr lang="en-US" dirty="0" smtClean="0"/>
            </a:br>
            <a:r>
              <a:rPr lang="en-US" dirty="0"/>
              <a:t/>
            </a:r>
            <a:br>
              <a:rPr lang="en-US" dirty="0"/>
            </a:br>
            <a:r>
              <a:rPr lang="en-US" dirty="0" smtClean="0"/>
              <a:t>A great way to learn a new language</a:t>
            </a:r>
            <a:endParaRPr lang="en-US" dirty="0"/>
          </a:p>
        </p:txBody>
      </p:sp>
      <p:pic>
        <p:nvPicPr>
          <p:cNvPr id="9218" name="Picture 2" descr="http://justallie.com/wp-content/uploads/2012/01/codecademy-logo-bl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075" y="2059910"/>
            <a:ext cx="5865483" cy="1759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47114" y="3418114"/>
            <a:ext cx="4212772" cy="369332"/>
          </a:xfrm>
          <a:prstGeom prst="rect">
            <a:avLst/>
          </a:prstGeom>
          <a:noFill/>
        </p:spPr>
        <p:txBody>
          <a:bodyPr wrap="square" rtlCol="0">
            <a:spAutoFit/>
          </a:bodyPr>
          <a:lstStyle/>
          <a:p>
            <a:pPr algn="ctr"/>
            <a:r>
              <a:rPr lang="en-US" dirty="0" smtClean="0">
                <a:hlinkClick r:id="rId4"/>
              </a:rPr>
              <a:t>http://www.codeacademy.com</a:t>
            </a:r>
            <a:endParaRPr lang="en-US" dirty="0"/>
          </a:p>
        </p:txBody>
      </p:sp>
    </p:spTree>
    <p:extLst>
      <p:ext uri="{BB962C8B-B14F-4D97-AF65-F5344CB8AC3E}">
        <p14:creationId xmlns:p14="http://schemas.microsoft.com/office/powerpoint/2010/main" val="2490917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286" y="544286"/>
            <a:ext cx="5617028" cy="5638800"/>
          </a:xfrm>
        </p:spPr>
        <p:txBody>
          <a:bodyPr/>
          <a:lstStyle/>
          <a:p>
            <a:pPr algn="ctr"/>
            <a:r>
              <a:rPr lang="en-US" dirty="0" smtClean="0"/>
              <a:t>Khan Academy</a:t>
            </a:r>
            <a:br>
              <a:rPr lang="en-US" dirty="0" smtClean="0"/>
            </a:br>
            <a:r>
              <a:rPr lang="en-US" dirty="0"/>
              <a:t/>
            </a:r>
            <a:br>
              <a:rPr lang="en-US" dirty="0"/>
            </a:br>
            <a:r>
              <a:rPr lang="en-US" dirty="0" smtClean="0"/>
              <a:t>Video tutorials with a new computer science platform</a:t>
            </a:r>
            <a:endParaRPr lang="en-US" dirty="0"/>
          </a:p>
        </p:txBody>
      </p:sp>
      <p:sp>
        <p:nvSpPr>
          <p:cNvPr id="4" name="TextBox 3"/>
          <p:cNvSpPr txBox="1"/>
          <p:nvPr/>
        </p:nvSpPr>
        <p:spPr>
          <a:xfrm>
            <a:off x="702128" y="5105400"/>
            <a:ext cx="5301343" cy="369332"/>
          </a:xfrm>
          <a:prstGeom prst="rect">
            <a:avLst/>
          </a:prstGeom>
          <a:noFill/>
        </p:spPr>
        <p:txBody>
          <a:bodyPr wrap="square" rtlCol="0">
            <a:spAutoFit/>
          </a:bodyPr>
          <a:lstStyle/>
          <a:p>
            <a:pPr algn="ctr"/>
            <a:r>
              <a:rPr lang="en-US" dirty="0">
                <a:hlinkClick r:id="rId3"/>
              </a:rPr>
              <a:t>https://www.khanacademy.org/cs</a:t>
            </a:r>
            <a:endParaRPr lang="en-US" dirty="0"/>
          </a:p>
        </p:txBody>
      </p:sp>
      <p:sp>
        <p:nvSpPr>
          <p:cNvPr id="5" name="TextBox 4"/>
          <p:cNvSpPr txBox="1"/>
          <p:nvPr/>
        </p:nvSpPr>
        <p:spPr>
          <a:xfrm>
            <a:off x="849085" y="5644243"/>
            <a:ext cx="5007428" cy="369332"/>
          </a:xfrm>
          <a:prstGeom prst="rect">
            <a:avLst/>
          </a:prstGeom>
          <a:noFill/>
        </p:spPr>
        <p:txBody>
          <a:bodyPr wrap="square" rtlCol="0">
            <a:spAutoFit/>
          </a:bodyPr>
          <a:lstStyle/>
          <a:p>
            <a:pPr algn="ctr"/>
            <a:r>
              <a:rPr lang="en-US" dirty="0">
                <a:solidFill>
                  <a:schemeClr val="bg1"/>
                </a:solidFill>
              </a:rPr>
              <a:t>TED Talk: </a:t>
            </a:r>
            <a:r>
              <a:rPr lang="en-US" dirty="0">
                <a:solidFill>
                  <a:schemeClr val="accent2">
                    <a:lumMod val="50000"/>
                  </a:schemeClr>
                </a:solidFill>
                <a:hlinkClick r:id="rId4"/>
              </a:rPr>
              <a:t>http://on.ted.com/SalKhan</a:t>
            </a:r>
            <a:endParaRPr lang="en-US" dirty="0">
              <a:solidFill>
                <a:schemeClr val="accent2">
                  <a:lumMod val="50000"/>
                </a:schemeClr>
              </a:solidFill>
            </a:endParaRPr>
          </a:p>
        </p:txBody>
      </p:sp>
      <p:pic>
        <p:nvPicPr>
          <p:cNvPr id="10244" name="Picture 4" descr="http://trikeapps.com/assets/60/screenshot-large-kh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9185" y="1708095"/>
            <a:ext cx="2365375" cy="201912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img.timeinc.net/time/2012/t100/t100_kha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4713" y="1461039"/>
            <a:ext cx="1886466" cy="2513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4713" y="3974278"/>
            <a:ext cx="4108057" cy="1015663"/>
          </a:xfrm>
          <a:prstGeom prst="rect">
            <a:avLst/>
          </a:prstGeom>
          <a:noFill/>
        </p:spPr>
        <p:txBody>
          <a:bodyPr wrap="square" rtlCol="0">
            <a:spAutoFit/>
          </a:bodyPr>
          <a:lstStyle/>
          <a:p>
            <a:pPr algn="ctr"/>
            <a:r>
              <a:rPr lang="en-US" sz="2000" dirty="0" smtClean="0">
                <a:solidFill>
                  <a:schemeClr val="accent2"/>
                </a:solidFill>
              </a:rPr>
              <a:t>Sal Khan – Former Hedge Fund Manager and founder of the Khan Academy</a:t>
            </a:r>
            <a:endParaRPr lang="en-US" sz="2000" dirty="0">
              <a:solidFill>
                <a:schemeClr val="accent2"/>
              </a:solidFill>
            </a:endParaRPr>
          </a:p>
        </p:txBody>
      </p:sp>
    </p:spTree>
    <p:extLst>
      <p:ext uri="{BB962C8B-B14F-4D97-AF65-F5344CB8AC3E}">
        <p14:creationId xmlns:p14="http://schemas.microsoft.com/office/powerpoint/2010/main" val="10511526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Books to Read</a:t>
            </a:r>
            <a:endParaRPr lang="en-US" dirty="0"/>
          </a:p>
        </p:txBody>
      </p:sp>
      <p:sp>
        <p:nvSpPr>
          <p:cNvPr id="3" name="Text Placeholder 2"/>
          <p:cNvSpPr>
            <a:spLocks noGrp="1"/>
          </p:cNvSpPr>
          <p:nvPr>
            <p:ph type="body" idx="1"/>
          </p:nvPr>
        </p:nvSpPr>
        <p:spPr>
          <a:xfrm>
            <a:off x="1154954" y="4820973"/>
            <a:ext cx="3020744" cy="576263"/>
          </a:xfrm>
        </p:spPr>
        <p:txBody>
          <a:bodyPr/>
          <a:lstStyle/>
          <a:p>
            <a:r>
              <a:rPr lang="en-US" dirty="0" smtClean="0"/>
              <a:t>Code Complete</a:t>
            </a:r>
            <a:endParaRPr lang="en-US" dirty="0"/>
          </a:p>
        </p:txBody>
      </p:sp>
      <p:sp>
        <p:nvSpPr>
          <p:cNvPr id="6" name="Text Placeholder 5"/>
          <p:cNvSpPr>
            <a:spLocks noGrp="1"/>
          </p:cNvSpPr>
          <p:nvPr>
            <p:ph type="body" sz="quarter" idx="3"/>
          </p:nvPr>
        </p:nvSpPr>
        <p:spPr>
          <a:xfrm>
            <a:off x="4557979" y="4820973"/>
            <a:ext cx="3050438" cy="785169"/>
          </a:xfrm>
        </p:spPr>
        <p:txBody>
          <a:bodyPr/>
          <a:lstStyle/>
          <a:p>
            <a:pPr algn="ctr"/>
            <a:r>
              <a:rPr lang="en-US" dirty="0" smtClean="0"/>
              <a:t>The Pragmatic Programmer</a:t>
            </a:r>
            <a:endParaRPr lang="en-US" dirty="0"/>
          </a:p>
        </p:txBody>
      </p:sp>
      <p:sp>
        <p:nvSpPr>
          <p:cNvPr id="9" name="Text Placeholder 8"/>
          <p:cNvSpPr>
            <a:spLocks noGrp="1"/>
          </p:cNvSpPr>
          <p:nvPr>
            <p:ph type="body" sz="quarter" idx="13"/>
          </p:nvPr>
        </p:nvSpPr>
        <p:spPr>
          <a:xfrm>
            <a:off x="8043974" y="4925426"/>
            <a:ext cx="3050438" cy="576262"/>
          </a:xfrm>
        </p:spPr>
        <p:txBody>
          <a:bodyPr/>
          <a:lstStyle/>
          <a:p>
            <a:pPr algn="ctr"/>
            <a:r>
              <a:rPr lang="en-US" dirty="0" smtClean="0"/>
              <a:t>Don’t Make </a:t>
            </a:r>
            <a:br>
              <a:rPr lang="en-US" dirty="0" smtClean="0"/>
            </a:br>
            <a:r>
              <a:rPr lang="en-US" dirty="0" smtClean="0"/>
              <a:t>Me Think</a:t>
            </a:r>
            <a:endParaRPr lang="en-US" dirty="0"/>
          </a:p>
        </p:txBody>
      </p:sp>
      <p:pic>
        <p:nvPicPr>
          <p:cNvPr id="11266" name="Picture 2" descr="http://ecx.images-amazon.com/images/I/4189W8B2NXL._SL500_AA3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401" y="2430501"/>
            <a:ext cx="1924504" cy="192450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www.cs.washington.edu/education/courses/cse403/02su/pragmat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5059" y="2371763"/>
            <a:ext cx="1618050" cy="204197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www.avsaro.com/avsaro/wp-content/uploads/2011/11/CodeComplet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3115" y="2371763"/>
            <a:ext cx="1626259" cy="1983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748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127" y="598715"/>
            <a:ext cx="5535586" cy="5682342"/>
          </a:xfrm>
        </p:spPr>
        <p:txBody>
          <a:bodyPr/>
          <a:lstStyle/>
          <a:p>
            <a:pPr algn="ctr"/>
            <a:r>
              <a:rPr lang="en-US" dirty="0" smtClean="0"/>
              <a:t>JavaScript Tutorial – Watch the first one (the history of programming):</a:t>
            </a:r>
            <a:br>
              <a:rPr lang="en-US" dirty="0" smtClean="0"/>
            </a:br>
            <a:r>
              <a:rPr lang="en-US" dirty="0"/>
              <a:t/>
            </a:r>
            <a:br>
              <a:rPr lang="en-US" dirty="0"/>
            </a:br>
            <a:r>
              <a:rPr lang="en-US" sz="2000" dirty="0">
                <a:hlinkClick r:id="rId3"/>
              </a:rPr>
              <a:t>http://yuiblog.com/crockford/</a:t>
            </a:r>
            <a:endParaRPr lang="en-US" sz="2000" dirty="0"/>
          </a:p>
        </p:txBody>
      </p:sp>
      <p:sp>
        <p:nvSpPr>
          <p:cNvPr id="3" name="Text Placeholder 2"/>
          <p:cNvSpPr>
            <a:spLocks noGrp="1"/>
          </p:cNvSpPr>
          <p:nvPr>
            <p:ph type="body" idx="1"/>
          </p:nvPr>
        </p:nvSpPr>
        <p:spPr>
          <a:xfrm>
            <a:off x="7069728" y="3514756"/>
            <a:ext cx="3913958" cy="915730"/>
          </a:xfrm>
        </p:spPr>
        <p:txBody>
          <a:bodyPr>
            <a:normAutofit/>
          </a:bodyPr>
          <a:lstStyle/>
          <a:p>
            <a:r>
              <a:rPr lang="en-US" dirty="0" smtClean="0"/>
              <a:t>Douglas </a:t>
            </a:r>
            <a:r>
              <a:rPr lang="en-US" dirty="0" err="1" smtClean="0"/>
              <a:t>Crockford</a:t>
            </a:r>
            <a:r>
              <a:rPr lang="en-US" dirty="0" smtClean="0"/>
              <a:t> – Senior Architect at </a:t>
            </a:r>
            <a:r>
              <a:rPr lang="en-US" dirty="0" err="1" smtClean="0"/>
              <a:t>Paypal</a:t>
            </a:r>
            <a:endParaRPr lang="en-US" dirty="0"/>
          </a:p>
        </p:txBody>
      </p:sp>
      <p:pic>
        <p:nvPicPr>
          <p:cNvPr id="12290" name="Picture 2" descr="http://casivaagustin.com.ar/wp-content/uploads/2012/04/1244480762e7S3cBG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4943" y="1577071"/>
            <a:ext cx="2581728" cy="1937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8524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Staying Connected</a:t>
            </a:r>
            <a:endParaRPr lang="en-US" dirty="0"/>
          </a:p>
        </p:txBody>
      </p:sp>
    </p:spTree>
    <p:extLst>
      <p:ext uri="{BB962C8B-B14F-4D97-AF65-F5344CB8AC3E}">
        <p14:creationId xmlns:p14="http://schemas.microsoft.com/office/powerpoint/2010/main" val="12491532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you can do in the next 48 hours will dramatically change the outcome of your interview.</a:t>
            </a:r>
            <a:endParaRPr lang="en-US" dirty="0"/>
          </a:p>
        </p:txBody>
      </p:sp>
    </p:spTree>
    <p:extLst>
      <p:ext uri="{BB962C8B-B14F-4D97-AF65-F5344CB8AC3E}">
        <p14:creationId xmlns:p14="http://schemas.microsoft.com/office/powerpoint/2010/main" val="244364016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1275794"/>
            <a:ext cx="4351023" cy="3685674"/>
          </a:xfrm>
        </p:spPr>
        <p:txBody>
          <a:bodyPr/>
          <a:lstStyle/>
          <a:p>
            <a:pPr algn="ctr"/>
            <a:r>
              <a:rPr lang="en-US" dirty="0" smtClean="0"/>
              <a:t>Joel on Software:</a:t>
            </a:r>
            <a:br>
              <a:rPr lang="en-US" dirty="0" smtClean="0"/>
            </a:br>
            <a:r>
              <a:rPr lang="en-US" dirty="0"/>
              <a:t/>
            </a:r>
            <a:br>
              <a:rPr lang="en-US" dirty="0"/>
            </a:br>
            <a:r>
              <a:rPr lang="en-US" sz="2000" dirty="0">
                <a:hlinkClick r:id="rId3"/>
              </a:rPr>
              <a:t>http://</a:t>
            </a:r>
            <a:r>
              <a:rPr lang="en-US" sz="2000" dirty="0" smtClean="0">
                <a:hlinkClick r:id="rId3"/>
              </a:rPr>
              <a:t>www.joelonsoftware.com/</a:t>
            </a:r>
            <a:endParaRPr lang="en-US" sz="2000" dirty="0"/>
          </a:p>
        </p:txBody>
      </p:sp>
      <p:sp>
        <p:nvSpPr>
          <p:cNvPr id="3" name="Text Placeholder 2"/>
          <p:cNvSpPr>
            <a:spLocks noGrp="1"/>
          </p:cNvSpPr>
          <p:nvPr>
            <p:ph type="body" idx="1"/>
          </p:nvPr>
        </p:nvSpPr>
        <p:spPr>
          <a:xfrm>
            <a:off x="7069728" y="3514756"/>
            <a:ext cx="3913958" cy="915730"/>
          </a:xfrm>
        </p:spPr>
        <p:txBody>
          <a:bodyPr>
            <a:normAutofit fontScale="85000" lnSpcReduction="20000"/>
          </a:bodyPr>
          <a:lstStyle/>
          <a:p>
            <a:pPr algn="ctr"/>
            <a:r>
              <a:rPr lang="en-US" dirty="0"/>
              <a:t>Joel </a:t>
            </a:r>
            <a:r>
              <a:rPr lang="en-US" dirty="0" err="1" smtClean="0"/>
              <a:t>Spolsky</a:t>
            </a:r>
            <a:r>
              <a:rPr lang="en-US" dirty="0" smtClean="0"/>
              <a:t> </a:t>
            </a:r>
          </a:p>
          <a:p>
            <a:pPr algn="ctr"/>
            <a:r>
              <a:rPr lang="en-US" dirty="0" smtClean="0"/>
              <a:t>Founder of fog creek software and Stack Overflow</a:t>
            </a:r>
            <a:endParaRPr lang="en-US" dirty="0"/>
          </a:p>
        </p:txBody>
      </p:sp>
      <p:pic>
        <p:nvPicPr>
          <p:cNvPr id="13314" name="Picture 2" descr="http://cdn.sstatic.net/stackexchange/Img/team/Joel%20Spolsk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5657" y="1171605"/>
            <a:ext cx="156210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22183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1275794"/>
            <a:ext cx="4351023" cy="3685674"/>
          </a:xfrm>
        </p:spPr>
        <p:txBody>
          <a:bodyPr/>
          <a:lstStyle/>
          <a:p>
            <a:pPr algn="ctr"/>
            <a:r>
              <a:rPr lang="en-US" dirty="0" smtClean="0"/>
              <a:t>Coder Weekly:</a:t>
            </a:r>
            <a:br>
              <a:rPr lang="en-US" dirty="0" smtClean="0"/>
            </a:br>
            <a:r>
              <a:rPr lang="en-US" dirty="0"/>
              <a:t/>
            </a:r>
            <a:br>
              <a:rPr lang="en-US" dirty="0"/>
            </a:br>
            <a:r>
              <a:rPr lang="en-US" sz="2000" dirty="0">
                <a:hlinkClick r:id="rId3"/>
              </a:rPr>
              <a:t>http://coderweekly.com</a:t>
            </a:r>
            <a:r>
              <a:rPr lang="en-US" sz="2000" dirty="0" smtClean="0">
                <a:hlinkClick r:id="rId3"/>
              </a:rPr>
              <a:t>/</a:t>
            </a:r>
            <a:endParaRPr lang="en-US" sz="2000" dirty="0"/>
          </a:p>
        </p:txBody>
      </p:sp>
      <p:pic>
        <p:nvPicPr>
          <p:cNvPr id="14338" name="Picture 2" descr="coder weekly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775" y="2185534"/>
            <a:ext cx="5158040" cy="88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9739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1275794"/>
            <a:ext cx="4351023" cy="3685674"/>
          </a:xfrm>
        </p:spPr>
        <p:txBody>
          <a:bodyPr/>
          <a:lstStyle/>
          <a:p>
            <a:r>
              <a:rPr lang="en-US" dirty="0" smtClean="0"/>
              <a:t>Teach Yourself Programming in Ten Years:</a:t>
            </a:r>
            <a:br>
              <a:rPr lang="en-US" dirty="0" smtClean="0"/>
            </a:br>
            <a:r>
              <a:rPr lang="en-US" dirty="0"/>
              <a:t/>
            </a:r>
            <a:br>
              <a:rPr lang="en-US" dirty="0"/>
            </a:br>
            <a:r>
              <a:rPr lang="en-US" sz="2000" dirty="0">
                <a:hlinkClick r:id="rId3"/>
              </a:rPr>
              <a:t>http://norvig.com/21-days.html</a:t>
            </a:r>
            <a:endParaRPr lang="en-US" sz="2000" dirty="0"/>
          </a:p>
        </p:txBody>
      </p:sp>
      <p:sp>
        <p:nvSpPr>
          <p:cNvPr id="3" name="Text Placeholder 2"/>
          <p:cNvSpPr>
            <a:spLocks noGrp="1"/>
          </p:cNvSpPr>
          <p:nvPr>
            <p:ph type="body" idx="1"/>
          </p:nvPr>
        </p:nvSpPr>
        <p:spPr>
          <a:xfrm>
            <a:off x="7069728" y="3514756"/>
            <a:ext cx="3757545" cy="915730"/>
          </a:xfrm>
        </p:spPr>
        <p:txBody>
          <a:bodyPr/>
          <a:lstStyle/>
          <a:p>
            <a:r>
              <a:rPr lang="en-US" dirty="0" smtClean="0"/>
              <a:t>Peter </a:t>
            </a:r>
            <a:r>
              <a:rPr lang="en-US" dirty="0" err="1" smtClean="0"/>
              <a:t>Norvig</a:t>
            </a:r>
            <a:r>
              <a:rPr lang="en-US" dirty="0" smtClean="0"/>
              <a:t> – Director of Research at Google</a:t>
            </a:r>
            <a:endParaRPr lang="en-US" dirty="0"/>
          </a:p>
        </p:txBody>
      </p:sp>
      <p:pic>
        <p:nvPicPr>
          <p:cNvPr id="1028" name="Picture 4" descr="http://pn.smugmug.com/photos/27898845-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5069" y="1275793"/>
            <a:ext cx="3366861" cy="223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5422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4801" y="980516"/>
            <a:ext cx="8460983" cy="3047197"/>
          </a:xfrm>
        </p:spPr>
        <p:txBody>
          <a:bodyPr/>
          <a:lstStyle/>
          <a:p>
            <a:r>
              <a:rPr lang="en-US" sz="3200" dirty="0"/>
              <a:t>The key is </a:t>
            </a:r>
            <a:r>
              <a:rPr lang="en-US" sz="3200" i="1" dirty="0"/>
              <a:t>deliberative</a:t>
            </a:r>
            <a:r>
              <a:rPr lang="en-US" sz="3200" dirty="0"/>
              <a:t> practice: not just doing it again and again, but challenging yourself with a task that is just beyond your current ability, trying it, analyzing your performance while and after doing it, and correcting any </a:t>
            </a:r>
            <a:r>
              <a:rPr lang="en-US" sz="3200" dirty="0" smtClean="0"/>
              <a:t>mistakes….</a:t>
            </a:r>
            <a:endParaRPr lang="en-US" sz="3200" dirty="0"/>
          </a:p>
        </p:txBody>
      </p:sp>
    </p:spTree>
    <p:extLst>
      <p:ext uri="{BB962C8B-B14F-4D97-AF65-F5344CB8AC3E}">
        <p14:creationId xmlns:p14="http://schemas.microsoft.com/office/powerpoint/2010/main" val="19654425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Peter’s Suggestions:</a:t>
            </a:r>
            <a:endParaRPr lang="en-US" dirty="0"/>
          </a:p>
        </p:txBody>
      </p:sp>
      <p:sp>
        <p:nvSpPr>
          <p:cNvPr id="3" name="Content Placeholder 2"/>
          <p:cNvSpPr>
            <a:spLocks noGrp="1"/>
          </p:cNvSpPr>
          <p:nvPr>
            <p:ph idx="1"/>
          </p:nvPr>
        </p:nvSpPr>
        <p:spPr>
          <a:xfrm>
            <a:off x="511628" y="2285999"/>
            <a:ext cx="11212286" cy="4321628"/>
          </a:xfrm>
        </p:spPr>
        <p:txBody>
          <a:bodyPr>
            <a:normAutofit/>
          </a:bodyPr>
          <a:lstStyle/>
          <a:p>
            <a:r>
              <a:rPr lang="en-US" sz="3200" dirty="0" smtClean="0"/>
              <a:t>Work on projects with other programmers.</a:t>
            </a:r>
          </a:p>
          <a:p>
            <a:r>
              <a:rPr lang="en-US" sz="3200" dirty="0" smtClean="0"/>
              <a:t>Work on legacy code.</a:t>
            </a:r>
          </a:p>
          <a:p>
            <a:r>
              <a:rPr lang="en-US" sz="3200" dirty="0" smtClean="0"/>
              <a:t>Work on your own code a year after you wrote it.</a:t>
            </a:r>
          </a:p>
          <a:p>
            <a:r>
              <a:rPr lang="en-US" sz="3200" dirty="0" smtClean="0"/>
              <a:t>Learn at least 6 programming languages.</a:t>
            </a:r>
          </a:p>
          <a:p>
            <a:r>
              <a:rPr lang="en-US" sz="3200" dirty="0" smtClean="0"/>
              <a:t>Learn more about computers, not just programming.</a:t>
            </a:r>
          </a:p>
          <a:p>
            <a:r>
              <a:rPr lang="en-US" sz="3200" dirty="0" smtClean="0"/>
              <a:t>Get involved in the standards body.</a:t>
            </a:r>
          </a:p>
          <a:p>
            <a:r>
              <a:rPr lang="en-US" sz="3200" dirty="0" smtClean="0"/>
              <a:t>Be passionate and program often.</a:t>
            </a:r>
          </a:p>
        </p:txBody>
      </p:sp>
    </p:spTree>
    <p:extLst>
      <p:ext uri="{BB962C8B-B14F-4D97-AF65-F5344CB8AC3E}">
        <p14:creationId xmlns:p14="http://schemas.microsoft.com/office/powerpoint/2010/main" val="33232569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44" y="1796143"/>
            <a:ext cx="6139543" cy="3461657"/>
          </a:xfrm>
        </p:spPr>
        <p:txBody>
          <a:bodyPr/>
          <a:lstStyle/>
          <a:p>
            <a:r>
              <a:rPr lang="en-US" sz="2800" b="1" dirty="0" smtClean="0"/>
              <a:t>What </a:t>
            </a:r>
            <a:r>
              <a:rPr lang="en-US" sz="2800" b="1" dirty="0"/>
              <a:t>We Actually Know About Software Development, and Why We Believe It's </a:t>
            </a:r>
            <a:r>
              <a:rPr lang="en-US" sz="2800" b="1" dirty="0" smtClean="0"/>
              <a:t>True:</a:t>
            </a:r>
            <a:br>
              <a:rPr lang="en-US" sz="2800" b="1" dirty="0" smtClean="0"/>
            </a:br>
            <a:r>
              <a:rPr lang="en-US" sz="2800" b="1" dirty="0"/>
              <a:t/>
            </a:r>
            <a:br>
              <a:rPr lang="en-US" sz="2800" b="1" dirty="0"/>
            </a:br>
            <a:r>
              <a:rPr lang="en-US" sz="2800" b="1" dirty="0"/>
              <a:t>http://vimeo.com/9270320</a:t>
            </a:r>
            <a:r>
              <a:rPr lang="en-US" sz="3200" b="1" dirty="0"/>
              <a:t/>
            </a:r>
            <a:br>
              <a:rPr lang="en-US" sz="3200" b="1" dirty="0"/>
            </a:br>
            <a:endParaRPr lang="en-US" sz="3200" dirty="0"/>
          </a:p>
        </p:txBody>
      </p:sp>
      <p:sp>
        <p:nvSpPr>
          <p:cNvPr id="3" name="Text Placeholder 2"/>
          <p:cNvSpPr>
            <a:spLocks noGrp="1"/>
          </p:cNvSpPr>
          <p:nvPr>
            <p:ph type="body" idx="1"/>
          </p:nvPr>
        </p:nvSpPr>
        <p:spPr>
          <a:xfrm>
            <a:off x="7124159" y="4201644"/>
            <a:ext cx="3757545" cy="1056156"/>
          </a:xfrm>
        </p:spPr>
        <p:txBody>
          <a:bodyPr/>
          <a:lstStyle/>
          <a:p>
            <a:pPr algn="ctr"/>
            <a:r>
              <a:rPr lang="en-US" b="1" dirty="0"/>
              <a:t>Dr. Gregory V. Wilson</a:t>
            </a:r>
          </a:p>
          <a:p>
            <a:pPr algn="ctr"/>
            <a:r>
              <a:rPr lang="en-US" sz="1600" dirty="0" smtClean="0"/>
              <a:t>Department on computer science university of Toronto</a:t>
            </a:r>
            <a:endParaRPr lang="en-US" sz="1600" dirty="0"/>
          </a:p>
        </p:txBody>
      </p:sp>
      <p:pic>
        <p:nvPicPr>
          <p:cNvPr id="2050" name="Picture 2" descr="Greg Wil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506" y="1054311"/>
            <a:ext cx="2228850"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238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74914"/>
            <a:ext cx="8761413" cy="1001486"/>
          </a:xfrm>
        </p:spPr>
        <p:txBody>
          <a:bodyPr/>
          <a:lstStyle/>
          <a:p>
            <a:pPr algn="ctr"/>
            <a:r>
              <a:rPr lang="en-US" dirty="0" smtClean="0"/>
              <a:t>“How many of you are student members of the ACM or IEEE?”</a:t>
            </a:r>
            <a:endParaRPr lang="en-US" dirty="0"/>
          </a:p>
        </p:txBody>
      </p:sp>
      <p:pic>
        <p:nvPicPr>
          <p:cNvPr id="4" name="Greg Wils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498725" y="2603500"/>
            <a:ext cx="6073775" cy="3416300"/>
          </a:xfrm>
        </p:spPr>
      </p:pic>
    </p:spTree>
    <p:extLst>
      <p:ext uri="{BB962C8B-B14F-4D97-AF65-F5344CB8AC3E}">
        <p14:creationId xmlns:p14="http://schemas.microsoft.com/office/powerpoint/2010/main" val="163437940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347" y="1295400"/>
            <a:ext cx="3860259" cy="1360714"/>
          </a:xfrm>
        </p:spPr>
        <p:txBody>
          <a:bodyPr/>
          <a:lstStyle/>
          <a:p>
            <a:r>
              <a:rPr lang="en-US" dirty="0" smtClean="0"/>
              <a:t>Make a </a:t>
            </a:r>
            <a:r>
              <a:rPr lang="en-US" dirty="0" err="1" smtClean="0"/>
              <a:t>github</a:t>
            </a:r>
            <a:r>
              <a:rPr lang="en-US" dirty="0" smtClean="0"/>
              <a:t> profile tonight.</a:t>
            </a:r>
            <a:endParaRPr lang="en-US" dirty="0"/>
          </a:p>
        </p:txBody>
      </p:sp>
      <p:sp>
        <p:nvSpPr>
          <p:cNvPr id="4" name="Text Placeholder 3"/>
          <p:cNvSpPr>
            <a:spLocks noGrp="1"/>
          </p:cNvSpPr>
          <p:nvPr>
            <p:ph type="body" sz="half" idx="2"/>
          </p:nvPr>
        </p:nvSpPr>
        <p:spPr>
          <a:xfrm>
            <a:off x="1154954" y="3657600"/>
            <a:ext cx="4179046" cy="1371600"/>
          </a:xfrm>
        </p:spPr>
        <p:txBody>
          <a:bodyPr>
            <a:normAutofit/>
          </a:bodyPr>
          <a:lstStyle/>
          <a:p>
            <a:r>
              <a:rPr lang="en-US" sz="3200" dirty="0">
                <a:hlinkClick r:id="rId3"/>
              </a:rPr>
              <a:t>https://github.com/</a:t>
            </a:r>
            <a:endParaRPr lang="en-US" sz="3200" dirty="0"/>
          </a:p>
        </p:txBody>
      </p:sp>
      <p:pic>
        <p:nvPicPr>
          <p:cNvPr id="3074" name="Picture 2" descr="http://blog.eogn.com/.a/6a00d8341c767353ef016762f7c808970b-800w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175" y="1066799"/>
            <a:ext cx="285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0994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3.amazonaws.com/files.posterous.com/temp-2012-04-13/phFFFisoGsloBbcovHDIfilsxBABflaEoAvbxxusmkBFfBHFEgfEhAutyuqf/socialite.jpg.scaled1000.jpg?AWSAccessKeyId=AKIAJFZAE65UYRT34AOQ&amp;Expires=1357770170&amp;Signature=J%2BTC2roIeQ4Xn3bIJo2g5h2RGj4%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620" y="1"/>
            <a:ext cx="6620555" cy="662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25336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8582</TotalTime>
  <Words>2009</Words>
  <Application>Microsoft Macintosh PowerPoint</Application>
  <PresentationFormat>Custom</PresentationFormat>
  <Paragraphs>116</Paragraphs>
  <Slides>21</Slides>
  <Notes>21</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Ion Boardroom</vt:lpstr>
      <vt:lpstr>Software Engineering Lifestyle</vt:lpstr>
      <vt:lpstr>Nothing you can do in the next 48 hours will dramatically change the outcome of your interview.</vt:lpstr>
      <vt:lpstr>Teach Yourself Programming in Ten Years:  http://norvig.com/21-days.html</vt:lpstr>
      <vt:lpstr>The key is deliberative practice: not just doing it again and again, but challenging yourself with a task that is just beyond your current ability, trying it, analyzing your performance while and after doing it, and correcting any mistakes….</vt:lpstr>
      <vt:lpstr>Peter’s Suggestions:</vt:lpstr>
      <vt:lpstr>What We Actually Know About Software Development, and Why We Believe It's True:  http://vimeo.com/9270320 </vt:lpstr>
      <vt:lpstr>“How many of you are student members of the ACM or IEEE?”</vt:lpstr>
      <vt:lpstr>Make a github profile tonight.</vt:lpstr>
      <vt:lpstr>PowerPoint Presentation</vt:lpstr>
      <vt:lpstr>Create a Stack Overflow account</vt:lpstr>
      <vt:lpstr>Local Penn State Events</vt:lpstr>
      <vt:lpstr>Regional Events</vt:lpstr>
      <vt:lpstr>Learning Outside the Classroom</vt:lpstr>
      <vt:lpstr>PowerPoint Presentation</vt:lpstr>
      <vt:lpstr>Code Academy  A great way to learn a new language</vt:lpstr>
      <vt:lpstr>Khan Academy  Video tutorials with a new computer science platform</vt:lpstr>
      <vt:lpstr>Books to Read</vt:lpstr>
      <vt:lpstr>JavaScript Tutorial – Watch the first one (the history of programming):  http://yuiblog.com/crockford/</vt:lpstr>
      <vt:lpstr>Staying Connected</vt:lpstr>
      <vt:lpstr>Joel on Software:  http://www.joelonsoftware.com/</vt:lpstr>
      <vt:lpstr>Coder Weekly:  http://coderweekly.com/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Lifestyle</dc:title>
  <dc:creator>Chris Seltzer</dc:creator>
  <cp:lastModifiedBy>Douglas Jordan</cp:lastModifiedBy>
  <cp:revision>90</cp:revision>
  <dcterms:created xsi:type="dcterms:W3CDTF">2013-01-09T17:43:04Z</dcterms:created>
  <dcterms:modified xsi:type="dcterms:W3CDTF">2014-06-12T05:31:06Z</dcterms:modified>
</cp:coreProperties>
</file>